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872" r:id="rId4"/>
  </p:sldMasterIdLst>
  <p:notesMasterIdLst>
    <p:notesMasterId r:id="rId17"/>
  </p:notesMasterIdLst>
  <p:handoutMasterIdLst>
    <p:handoutMasterId r:id="rId18"/>
  </p:handoutMasterIdLst>
  <p:sldIdLst>
    <p:sldId id="256" r:id="rId5"/>
    <p:sldId id="264" r:id="rId6"/>
    <p:sldId id="287" r:id="rId7"/>
    <p:sldId id="293" r:id="rId8"/>
    <p:sldId id="288" r:id="rId9"/>
    <p:sldId id="291" r:id="rId10"/>
    <p:sldId id="292" r:id="rId11"/>
    <p:sldId id="289" r:id="rId12"/>
    <p:sldId id="257" r:id="rId13"/>
    <p:sldId id="272" r:id="rId14"/>
    <p:sldId id="285" r:id="rId15"/>
    <p:sldId id="29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9EB6CD75-A0FC-46C6-97B6-8D5E358426B7}">
          <p14:sldIdLst>
            <p14:sldId id="256"/>
            <p14:sldId id="264"/>
            <p14:sldId id="287"/>
            <p14:sldId id="293"/>
            <p14:sldId id="288"/>
            <p14:sldId id="291"/>
            <p14:sldId id="292"/>
            <p14:sldId id="289"/>
            <p14:sldId id="257"/>
            <p14:sldId id="272"/>
            <p14:sldId id="285"/>
            <p14:sldId id="29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1E42"/>
    <a:srgbClr val="CCFFFF"/>
    <a:srgbClr val="66CCFF"/>
    <a:srgbClr val="E2DED9"/>
    <a:srgbClr val="FDFDFD"/>
    <a:srgbClr val="DEDBD8"/>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C2FFA5D-87B4-456A-9821-1D502468CF0F}">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notesViewPr>
    <p:cSldViewPr snapToGrid="0">
      <p:cViewPr varScale="1">
        <p:scale>
          <a:sx n="89" d="100"/>
          <a:sy n="89" d="100"/>
        </p:scale>
        <p:origin x="30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 xmlns:a16="http://schemas.microsoft.com/office/drawing/2014/main" id="{79C598A0-6389-4FD0-A026-3AC0926C56D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a:extLst>
              <a:ext uri="{FF2B5EF4-FFF2-40B4-BE49-F238E27FC236}">
                <a16:creationId xmlns="" xmlns:a16="http://schemas.microsoft.com/office/drawing/2014/main" id="{F185631D-31E2-4332-B315-61BF10A509A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C2460A-72C2-479A-824B-679D81ADC588}" type="datetimeFigureOut">
              <a:rPr lang="ru-RU" smtClean="0"/>
              <a:t>02.07.2022</a:t>
            </a:fld>
            <a:endParaRPr lang="ru-RU"/>
          </a:p>
        </p:txBody>
      </p:sp>
      <p:sp>
        <p:nvSpPr>
          <p:cNvPr id="4" name="Нижний колонтитул 3">
            <a:extLst>
              <a:ext uri="{FF2B5EF4-FFF2-40B4-BE49-F238E27FC236}">
                <a16:creationId xmlns="" xmlns:a16="http://schemas.microsoft.com/office/drawing/2014/main" id="{23E1C65D-4A71-47AF-BD76-FABBAD42A7F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a:extLst>
              <a:ext uri="{FF2B5EF4-FFF2-40B4-BE49-F238E27FC236}">
                <a16:creationId xmlns="" xmlns:a16="http://schemas.microsoft.com/office/drawing/2014/main" id="{093BB66C-7ABE-4C2A-84D7-AE05BA407AF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F1539DD-A92B-4F1C-BC38-2E7C8B88CEBD}" type="slidenum">
              <a:rPr lang="ru-RU" smtClean="0"/>
              <a:t>‹#›</a:t>
            </a:fld>
            <a:endParaRPr lang="ru-RU"/>
          </a:p>
        </p:txBody>
      </p:sp>
    </p:spTree>
    <p:extLst>
      <p:ext uri="{BB962C8B-B14F-4D97-AF65-F5344CB8AC3E}">
        <p14:creationId xmlns:p14="http://schemas.microsoft.com/office/powerpoint/2010/main" val="33653286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noProof="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465A44-E243-40BB-AAED-976B10DE93EF}" type="datetimeFigureOut">
              <a:rPr lang="ru-RU" noProof="0" smtClean="0"/>
              <a:t>02.07.2022</a:t>
            </a:fld>
            <a:endParaRPr lang="ru-RU" noProof="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noProof="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noProof="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CC0BD4-A34C-469F-B9A9-E8F46BC93518}" type="slidenum">
              <a:rPr lang="ru-RU" noProof="0" smtClean="0"/>
              <a:t>‹#›</a:t>
            </a:fld>
            <a:endParaRPr lang="ru-RU" noProof="0"/>
          </a:p>
        </p:txBody>
      </p:sp>
    </p:spTree>
    <p:extLst>
      <p:ext uri="{BB962C8B-B14F-4D97-AF65-F5344CB8AC3E}">
        <p14:creationId xmlns:p14="http://schemas.microsoft.com/office/powerpoint/2010/main" val="25076706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5"/>
          </p:nvPr>
        </p:nvSpPr>
        <p:spPr/>
        <p:txBody>
          <a:bodyPr/>
          <a:lstStyle/>
          <a:p>
            <a:fld id="{E1CC0BD4-A34C-469F-B9A9-E8F46BC93518}" type="slidenum">
              <a:rPr lang="ru-RU" noProof="0" smtClean="0"/>
              <a:t>1</a:t>
            </a:fld>
            <a:endParaRPr lang="ru-RU" noProof="0"/>
          </a:p>
        </p:txBody>
      </p:sp>
    </p:spTree>
    <p:extLst>
      <p:ext uri="{BB962C8B-B14F-4D97-AF65-F5344CB8AC3E}">
        <p14:creationId xmlns:p14="http://schemas.microsoft.com/office/powerpoint/2010/main" val="4233769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5"/>
          </p:nvPr>
        </p:nvSpPr>
        <p:spPr/>
        <p:txBody>
          <a:bodyPr/>
          <a:lstStyle/>
          <a:p>
            <a:fld id="{E1CC0BD4-A34C-469F-B9A9-E8F46BC93518}" type="slidenum">
              <a:rPr lang="ru-RU" noProof="0" smtClean="0"/>
              <a:t>9</a:t>
            </a:fld>
            <a:endParaRPr lang="ru-RU" noProof="0"/>
          </a:p>
        </p:txBody>
      </p:sp>
    </p:spTree>
    <p:extLst>
      <p:ext uri="{BB962C8B-B14F-4D97-AF65-F5344CB8AC3E}">
        <p14:creationId xmlns:p14="http://schemas.microsoft.com/office/powerpoint/2010/main" val="2184082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pPr rtl="0"/>
            <a:fld id="{93AEF0B6-B9A8-40AE-A0DD-96A547ABA25B}" type="datetime1">
              <a:rPr lang="ru-RU" noProof="0" smtClean="0"/>
              <a:t>02.07.2022</a:t>
            </a:fld>
            <a:endParaRPr lang="ru-RU" noProof="0" dirty="0"/>
          </a:p>
        </p:txBody>
      </p:sp>
      <p:sp>
        <p:nvSpPr>
          <p:cNvPr id="5" name="Footer Placeholder 4"/>
          <p:cNvSpPr>
            <a:spLocks noGrp="1"/>
          </p:cNvSpPr>
          <p:nvPr>
            <p:ph type="ftr" sz="quarter" idx="11"/>
          </p:nvPr>
        </p:nvSpPr>
        <p:spPr/>
        <p:txBody>
          <a:bodyPr/>
          <a:lstStyle/>
          <a:p>
            <a:pPr rtl="0"/>
            <a:r>
              <a:rPr lang="ru-RU" noProof="0"/>
              <a:t>Добавьте здесь нижний колонтитул</a:t>
            </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968C029-DB55-4711-BF78-58FBB075B157}" type="slidenum">
              <a:rPr lang="es-ES" smtClean="0"/>
              <a:pPr/>
              <a:t>‹#›</a:t>
            </a:fld>
            <a:endParaRPr lang="es-ES"/>
          </a:p>
        </p:txBody>
      </p:sp>
    </p:spTree>
    <p:extLst>
      <p:ext uri="{BB962C8B-B14F-4D97-AF65-F5344CB8AC3E}">
        <p14:creationId xmlns:p14="http://schemas.microsoft.com/office/powerpoint/2010/main" val="3195486605"/>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rtl="0"/>
            <a:fld id="{93AEF0B6-B9A8-40AE-A0DD-96A547ABA25B}" type="datetime1">
              <a:rPr lang="ru-RU" noProof="0" smtClean="0"/>
              <a:t>02.07.2022</a:t>
            </a:fld>
            <a:endParaRPr lang="ru-RU" noProof="0" dirty="0"/>
          </a:p>
        </p:txBody>
      </p:sp>
      <p:sp>
        <p:nvSpPr>
          <p:cNvPr id="5" name="Footer Placeholder 4"/>
          <p:cNvSpPr>
            <a:spLocks noGrp="1"/>
          </p:cNvSpPr>
          <p:nvPr>
            <p:ph type="ftr" sz="quarter" idx="11"/>
          </p:nvPr>
        </p:nvSpPr>
        <p:spPr/>
        <p:txBody>
          <a:bodyPr/>
          <a:lstStyle/>
          <a:p>
            <a:pPr rtl="0"/>
            <a:r>
              <a:rPr lang="ru-RU" noProof="0"/>
              <a:t>Добавьте здесь нижний колонтитул</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968C029-DB55-4711-BF78-58FBB075B157}" type="slidenum">
              <a:rPr lang="es-ES" smtClean="0"/>
              <a:pPr/>
              <a:t>‹#›</a:t>
            </a:fld>
            <a:endParaRPr lang="es-ES"/>
          </a:p>
        </p:txBody>
      </p:sp>
    </p:spTree>
    <p:extLst>
      <p:ext uri="{BB962C8B-B14F-4D97-AF65-F5344CB8AC3E}">
        <p14:creationId xmlns:p14="http://schemas.microsoft.com/office/powerpoint/2010/main" val="189996568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rtl="0"/>
            <a:fld id="{93AEF0B6-B9A8-40AE-A0DD-96A547ABA25B}" type="datetime1">
              <a:rPr lang="ru-RU" noProof="0" smtClean="0"/>
              <a:t>02.07.2022</a:t>
            </a:fld>
            <a:endParaRPr lang="ru-RU" noProof="0" dirty="0"/>
          </a:p>
        </p:txBody>
      </p:sp>
      <p:sp>
        <p:nvSpPr>
          <p:cNvPr id="5" name="Footer Placeholder 4"/>
          <p:cNvSpPr>
            <a:spLocks noGrp="1"/>
          </p:cNvSpPr>
          <p:nvPr>
            <p:ph type="ftr" sz="quarter" idx="11"/>
          </p:nvPr>
        </p:nvSpPr>
        <p:spPr/>
        <p:txBody>
          <a:bodyPr/>
          <a:lstStyle/>
          <a:p>
            <a:pPr rtl="0"/>
            <a:r>
              <a:rPr lang="ru-RU" noProof="0"/>
              <a:t>Добавьте здесь нижний колонтитул</a:t>
            </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968C029-DB55-4711-BF78-58FBB075B157}" type="slidenum">
              <a:rPr lang="es-ES" smtClean="0"/>
              <a:pPr/>
              <a:t>‹#›</a:t>
            </a:fld>
            <a:endParaRPr lang="es-E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6393179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pPr rtl="0"/>
            <a:fld id="{93AEF0B6-B9A8-40AE-A0DD-96A547ABA25B}" type="datetime1">
              <a:rPr lang="ru-RU" noProof="0" smtClean="0"/>
              <a:t>02.07.2022</a:t>
            </a:fld>
            <a:endParaRPr lang="ru-RU" noProof="0" dirty="0"/>
          </a:p>
        </p:txBody>
      </p:sp>
      <p:sp>
        <p:nvSpPr>
          <p:cNvPr id="6" name="Footer Placeholder 5"/>
          <p:cNvSpPr>
            <a:spLocks noGrp="1"/>
          </p:cNvSpPr>
          <p:nvPr>
            <p:ph type="ftr" sz="quarter" idx="11"/>
          </p:nvPr>
        </p:nvSpPr>
        <p:spPr/>
        <p:txBody>
          <a:bodyPr/>
          <a:lstStyle/>
          <a:p>
            <a:pPr rtl="0"/>
            <a:r>
              <a:rPr lang="ru-RU" noProof="0"/>
              <a:t>Добавьте здесь нижний колонтитул</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968C029-DB55-4711-BF78-58FBB075B157}" type="slidenum">
              <a:rPr lang="es-ES" smtClean="0"/>
              <a:pPr/>
              <a:t>‹#›</a:t>
            </a:fld>
            <a:endParaRPr lang="es-ES"/>
          </a:p>
        </p:txBody>
      </p:sp>
    </p:spTree>
    <p:extLst>
      <p:ext uri="{BB962C8B-B14F-4D97-AF65-F5344CB8AC3E}">
        <p14:creationId xmlns:p14="http://schemas.microsoft.com/office/powerpoint/2010/main" val="355886606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pPr rtl="0"/>
            <a:fld id="{93AEF0B6-B9A8-40AE-A0DD-96A547ABA25B}" type="datetime1">
              <a:rPr lang="ru-RU" noProof="0" smtClean="0"/>
              <a:t>02.07.2022</a:t>
            </a:fld>
            <a:endParaRPr lang="ru-RU" noProof="0" dirty="0"/>
          </a:p>
        </p:txBody>
      </p:sp>
      <p:sp>
        <p:nvSpPr>
          <p:cNvPr id="6" name="Footer Placeholder 5"/>
          <p:cNvSpPr>
            <a:spLocks noGrp="1"/>
          </p:cNvSpPr>
          <p:nvPr>
            <p:ph type="ftr" sz="quarter" idx="11"/>
          </p:nvPr>
        </p:nvSpPr>
        <p:spPr/>
        <p:txBody>
          <a:bodyPr/>
          <a:lstStyle/>
          <a:p>
            <a:pPr rtl="0"/>
            <a:r>
              <a:rPr lang="ru-RU" noProof="0"/>
              <a:t>Добавьте здесь нижний колонтитул</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968C029-DB55-4711-BF78-58FBB075B157}" type="slidenum">
              <a:rPr lang="es-ES" smtClean="0"/>
              <a:pPr/>
              <a:t>‹#›</a:t>
            </a:fld>
            <a:endParaRPr lang="es-E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6191623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pPr rtl="0"/>
            <a:fld id="{93AEF0B6-B9A8-40AE-A0DD-96A547ABA25B}" type="datetime1">
              <a:rPr lang="ru-RU" noProof="0" smtClean="0"/>
              <a:t>02.07.2022</a:t>
            </a:fld>
            <a:endParaRPr lang="ru-RU" noProof="0" dirty="0"/>
          </a:p>
        </p:txBody>
      </p:sp>
      <p:sp>
        <p:nvSpPr>
          <p:cNvPr id="6" name="Footer Placeholder 5"/>
          <p:cNvSpPr>
            <a:spLocks noGrp="1"/>
          </p:cNvSpPr>
          <p:nvPr>
            <p:ph type="ftr" sz="quarter" idx="11"/>
          </p:nvPr>
        </p:nvSpPr>
        <p:spPr/>
        <p:txBody>
          <a:bodyPr/>
          <a:lstStyle/>
          <a:p>
            <a:pPr rtl="0"/>
            <a:r>
              <a:rPr lang="ru-RU" noProof="0"/>
              <a:t>Добавьте здесь нижний колонтитул</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968C029-DB55-4711-BF78-58FBB075B157}" type="slidenum">
              <a:rPr lang="es-ES" smtClean="0"/>
              <a:pPr/>
              <a:t>‹#›</a:t>
            </a:fld>
            <a:endParaRPr lang="es-ES"/>
          </a:p>
        </p:txBody>
      </p:sp>
    </p:spTree>
    <p:extLst>
      <p:ext uri="{BB962C8B-B14F-4D97-AF65-F5344CB8AC3E}">
        <p14:creationId xmlns:p14="http://schemas.microsoft.com/office/powerpoint/2010/main" val="254805141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rtl="0"/>
            <a:fld id="{93AEF0B6-B9A8-40AE-A0DD-96A547ABA25B}" type="datetime1">
              <a:rPr lang="ru-RU" noProof="0" smtClean="0"/>
              <a:t>02.07.2022</a:t>
            </a:fld>
            <a:endParaRPr lang="ru-RU" noProof="0" dirty="0"/>
          </a:p>
        </p:txBody>
      </p:sp>
      <p:sp>
        <p:nvSpPr>
          <p:cNvPr id="5" name="Footer Placeholder 4"/>
          <p:cNvSpPr>
            <a:spLocks noGrp="1"/>
          </p:cNvSpPr>
          <p:nvPr>
            <p:ph type="ftr" sz="quarter" idx="11"/>
          </p:nvPr>
        </p:nvSpPr>
        <p:spPr/>
        <p:txBody>
          <a:bodyPr/>
          <a:lstStyle/>
          <a:p>
            <a:pPr rtl="0"/>
            <a:r>
              <a:rPr lang="ru-RU" noProof="0"/>
              <a:t>Добавьте здесь нижний колонтитул</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968C029-DB55-4711-BF78-58FBB075B157}" type="slidenum">
              <a:rPr lang="es-ES" smtClean="0"/>
              <a:pPr/>
              <a:t>‹#›</a:t>
            </a:fld>
            <a:endParaRPr lang="es-ES"/>
          </a:p>
        </p:txBody>
      </p:sp>
    </p:spTree>
    <p:extLst>
      <p:ext uri="{BB962C8B-B14F-4D97-AF65-F5344CB8AC3E}">
        <p14:creationId xmlns:p14="http://schemas.microsoft.com/office/powerpoint/2010/main" val="1706201088"/>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rtl="0"/>
            <a:fld id="{93AEF0B6-B9A8-40AE-A0DD-96A547ABA25B}" type="datetime1">
              <a:rPr lang="ru-RU" noProof="0" smtClean="0"/>
              <a:t>02.07.2022</a:t>
            </a:fld>
            <a:endParaRPr lang="ru-RU" noProof="0" dirty="0"/>
          </a:p>
        </p:txBody>
      </p:sp>
      <p:sp>
        <p:nvSpPr>
          <p:cNvPr id="5" name="Footer Placeholder 4"/>
          <p:cNvSpPr>
            <a:spLocks noGrp="1"/>
          </p:cNvSpPr>
          <p:nvPr>
            <p:ph type="ftr" sz="quarter" idx="11"/>
          </p:nvPr>
        </p:nvSpPr>
        <p:spPr/>
        <p:txBody>
          <a:bodyPr/>
          <a:lstStyle/>
          <a:p>
            <a:pPr rtl="0"/>
            <a:r>
              <a:rPr lang="ru-RU" noProof="0"/>
              <a:t>Добавьте здесь нижний колонтитул</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968C029-DB55-4711-BF78-58FBB075B157}" type="slidenum">
              <a:rPr lang="es-ES" smtClean="0"/>
              <a:pPr/>
              <a:t>‹#›</a:t>
            </a:fld>
            <a:endParaRPr lang="es-ES"/>
          </a:p>
        </p:txBody>
      </p:sp>
    </p:spTree>
    <p:extLst>
      <p:ext uri="{BB962C8B-B14F-4D97-AF65-F5344CB8AC3E}">
        <p14:creationId xmlns:p14="http://schemas.microsoft.com/office/powerpoint/2010/main" val="1570046864"/>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rtlCol="0" anchor="t"/>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4" name="Дата 3"/>
          <p:cNvSpPr>
            <a:spLocks noGrp="1"/>
          </p:cNvSpPr>
          <p:nvPr>
            <p:ph type="dt" sz="half" idx="10"/>
          </p:nvPr>
        </p:nvSpPr>
        <p:spPr/>
        <p:txBody>
          <a:bodyPr rtlCol="0"/>
          <a:lstStyle/>
          <a:p>
            <a:pPr rtl="0"/>
            <a:fld id="{40425941-3DD5-41F9-B09F-193FEF772587}" type="datetime1">
              <a:rPr lang="ru-RU" noProof="0" smtClean="0"/>
              <a:t>02.07.2022</a:t>
            </a:fld>
            <a:endParaRPr lang="ru-RU" noProof="0"/>
          </a:p>
        </p:txBody>
      </p:sp>
      <p:sp>
        <p:nvSpPr>
          <p:cNvPr id="5" name="Нижний колонтитул 4"/>
          <p:cNvSpPr>
            <a:spLocks noGrp="1"/>
          </p:cNvSpPr>
          <p:nvPr>
            <p:ph type="ftr" sz="quarter" idx="11"/>
          </p:nvPr>
        </p:nvSpPr>
        <p:spPr/>
        <p:txBody>
          <a:bodyPr rtlCol="0"/>
          <a:lstStyle/>
          <a:p>
            <a:pPr rtl="0"/>
            <a:r>
              <a:rPr lang="ru-RU" noProof="0"/>
              <a:t>Добавьте здесь нижний колонтитул</a:t>
            </a:r>
          </a:p>
        </p:txBody>
      </p:sp>
      <p:cxnSp>
        <p:nvCxnSpPr>
          <p:cNvPr id="33" name="Прямая соединительная линия 32"/>
          <p:cNvCxnSpPr/>
          <p:nvPr/>
        </p:nvCxnSpPr>
        <p:spPr>
          <a:xfrm>
            <a:off x="1292239" y="1486603"/>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6" name="Заголовок 5">
            <a:extLst>
              <a:ext uri="{FF2B5EF4-FFF2-40B4-BE49-F238E27FC236}">
                <a16:creationId xmlns="" xmlns:a16="http://schemas.microsoft.com/office/drawing/2014/main" id="{C414FF1F-6558-4E39-87DB-276E44F5477C}"/>
              </a:ext>
            </a:extLst>
          </p:cNvPr>
          <p:cNvSpPr>
            <a:spLocks noGrp="1"/>
          </p:cNvSpPr>
          <p:nvPr>
            <p:ph type="title"/>
          </p:nvPr>
        </p:nvSpPr>
        <p:spPr/>
        <p:txBody>
          <a:bodyPr rtlCol="0"/>
          <a:lstStyle/>
          <a:p>
            <a:pPr rtl="0"/>
            <a:r>
              <a:rPr lang="ru-RU" noProof="0"/>
              <a:t>Образец заголовка</a:t>
            </a:r>
          </a:p>
        </p:txBody>
      </p:sp>
    </p:spTree>
    <p:extLst>
      <p:ext uri="{BB962C8B-B14F-4D97-AF65-F5344CB8AC3E}">
        <p14:creationId xmlns:p14="http://schemas.microsoft.com/office/powerpoint/2010/main" val="16549341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Объект с подписью">
    <p:spTree>
      <p:nvGrpSpPr>
        <p:cNvPr id="1" name=""/>
        <p:cNvGrpSpPr/>
        <p:nvPr/>
      </p:nvGrpSpPr>
      <p:grpSpPr>
        <a:xfrm>
          <a:off x="0" y="0"/>
          <a:ext cx="0" cy="0"/>
          <a:chOff x="0" y="0"/>
          <a:chExt cx="0" cy="0"/>
        </a:xfrm>
      </p:grpSpPr>
      <p:sp>
        <p:nvSpPr>
          <p:cNvPr id="3" name="Объект 2"/>
          <p:cNvSpPr>
            <a:spLocks noGrp="1"/>
          </p:cNvSpPr>
          <p:nvPr>
            <p:ph idx="1"/>
          </p:nvPr>
        </p:nvSpPr>
        <p:spPr>
          <a:xfrm>
            <a:off x="5095246" y="1645522"/>
            <a:ext cx="5807176" cy="3840852"/>
          </a:xfrm>
        </p:spPr>
        <p:txBody>
          <a:bodyPr rtlCol="0" anchor="ctr"/>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4" name="Текст 3"/>
          <p:cNvSpPr>
            <a:spLocks noGrp="1"/>
          </p:cNvSpPr>
          <p:nvPr>
            <p:ph type="body" sz="half" idx="2"/>
          </p:nvPr>
        </p:nvSpPr>
        <p:spPr>
          <a:xfrm>
            <a:off x="1290909" y="1645522"/>
            <a:ext cx="3600000" cy="3836725"/>
          </a:xfrm>
        </p:spPr>
        <p:txBody>
          <a:bodyPr rtlCol="0"/>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ru-RU" noProof="0"/>
              <a:t>Образец текста</a:t>
            </a:r>
          </a:p>
        </p:txBody>
      </p:sp>
      <p:sp>
        <p:nvSpPr>
          <p:cNvPr id="5" name="Дата 4"/>
          <p:cNvSpPr>
            <a:spLocks noGrp="1"/>
          </p:cNvSpPr>
          <p:nvPr>
            <p:ph type="dt" sz="half" idx="10"/>
          </p:nvPr>
        </p:nvSpPr>
        <p:spPr/>
        <p:txBody>
          <a:bodyPr rtlCol="0"/>
          <a:lstStyle/>
          <a:p>
            <a:pPr rtl="0"/>
            <a:fld id="{98477DC9-5435-44D0-95AB-3C3F83189E16}" type="datetime1">
              <a:rPr lang="ru-RU" noProof="0" smtClean="0"/>
              <a:t>02.07.2022</a:t>
            </a:fld>
            <a:endParaRPr lang="ru-RU" noProof="0"/>
          </a:p>
        </p:txBody>
      </p:sp>
      <p:sp>
        <p:nvSpPr>
          <p:cNvPr id="6" name="Нижний колонтитул 5"/>
          <p:cNvSpPr>
            <a:spLocks noGrp="1"/>
          </p:cNvSpPr>
          <p:nvPr>
            <p:ph type="ftr" sz="quarter" idx="11"/>
          </p:nvPr>
        </p:nvSpPr>
        <p:spPr/>
        <p:txBody>
          <a:bodyPr rtlCol="0"/>
          <a:lstStyle/>
          <a:p>
            <a:pPr rtl="0"/>
            <a:r>
              <a:rPr lang="ru-RU" noProof="0"/>
              <a:t>Добавьте здесь нижний колонтитул</a:t>
            </a:r>
          </a:p>
        </p:txBody>
      </p:sp>
      <p:cxnSp>
        <p:nvCxnSpPr>
          <p:cNvPr id="9" name="Прямая соединительная линия 8">
            <a:extLst>
              <a:ext uri="{FF2B5EF4-FFF2-40B4-BE49-F238E27FC236}">
                <a16:creationId xmlns="" xmlns:a16="http://schemas.microsoft.com/office/drawing/2014/main" id="{6CC09F73-0AD6-4A1E-A331-75A00B808982}"/>
              </a:ext>
            </a:extLst>
          </p:cNvPr>
          <p:cNvCxnSpPr/>
          <p:nvPr userDrawn="1"/>
        </p:nvCxnSpPr>
        <p:spPr>
          <a:xfrm>
            <a:off x="1292239" y="1486603"/>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7" name="Заголовок 6">
            <a:extLst>
              <a:ext uri="{FF2B5EF4-FFF2-40B4-BE49-F238E27FC236}">
                <a16:creationId xmlns="" xmlns:a16="http://schemas.microsoft.com/office/drawing/2014/main" id="{1B74F78C-6D32-47C3-ABB2-6E7092A9C4A3}"/>
              </a:ext>
            </a:extLst>
          </p:cNvPr>
          <p:cNvSpPr>
            <a:spLocks noGrp="1"/>
          </p:cNvSpPr>
          <p:nvPr>
            <p:ph type="title"/>
          </p:nvPr>
        </p:nvSpPr>
        <p:spPr/>
        <p:txBody>
          <a:bodyPr rtlCol="0"/>
          <a:lstStyle/>
          <a:p>
            <a:pPr rtl="0"/>
            <a:r>
              <a:rPr lang="ru-RU" noProof="0"/>
              <a:t>Образец заголовка</a:t>
            </a:r>
          </a:p>
        </p:txBody>
      </p:sp>
    </p:spTree>
    <p:extLst>
      <p:ext uri="{BB962C8B-B14F-4D97-AF65-F5344CB8AC3E}">
        <p14:creationId xmlns:p14="http://schemas.microsoft.com/office/powerpoint/2010/main" val="14602679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rtlCol="0"/>
          <a:lstStyle/>
          <a:p>
            <a:pPr rtl="0"/>
            <a:fld id="{9FA3EBBD-1E81-4456-8129-DF67B1ED666B}" type="datetime1">
              <a:rPr lang="ru-RU" noProof="0" smtClean="0"/>
              <a:t>02.07.2022</a:t>
            </a:fld>
            <a:endParaRPr lang="ru-RU" noProof="0"/>
          </a:p>
        </p:txBody>
      </p:sp>
      <p:sp>
        <p:nvSpPr>
          <p:cNvPr id="4" name="Нижний колонтитул 3"/>
          <p:cNvSpPr>
            <a:spLocks noGrp="1"/>
          </p:cNvSpPr>
          <p:nvPr>
            <p:ph type="ftr" sz="quarter" idx="11"/>
          </p:nvPr>
        </p:nvSpPr>
        <p:spPr/>
        <p:txBody>
          <a:bodyPr rtlCol="0"/>
          <a:lstStyle/>
          <a:p>
            <a:pPr rtl="0"/>
            <a:r>
              <a:rPr lang="ru-RU" noProof="0"/>
              <a:t>Добавьте здесь нижний колонтитул</a:t>
            </a:r>
          </a:p>
        </p:txBody>
      </p:sp>
      <p:cxnSp>
        <p:nvCxnSpPr>
          <p:cNvPr id="7" name="Прямая соединительная линия 6">
            <a:extLst>
              <a:ext uri="{FF2B5EF4-FFF2-40B4-BE49-F238E27FC236}">
                <a16:creationId xmlns="" xmlns:a16="http://schemas.microsoft.com/office/drawing/2014/main" id="{FFB55B52-B62C-4800-AAC1-B15AF2FE1F45}"/>
              </a:ext>
            </a:extLst>
          </p:cNvPr>
          <p:cNvCxnSpPr/>
          <p:nvPr userDrawn="1"/>
        </p:nvCxnSpPr>
        <p:spPr>
          <a:xfrm>
            <a:off x="1292239" y="1486603"/>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5" name="Заголовок 4">
            <a:extLst>
              <a:ext uri="{FF2B5EF4-FFF2-40B4-BE49-F238E27FC236}">
                <a16:creationId xmlns="" xmlns:a16="http://schemas.microsoft.com/office/drawing/2014/main" id="{3DF0054B-B64C-418E-A1B8-428EE4A1DB50}"/>
              </a:ext>
            </a:extLst>
          </p:cNvPr>
          <p:cNvSpPr>
            <a:spLocks noGrp="1"/>
          </p:cNvSpPr>
          <p:nvPr>
            <p:ph type="title"/>
          </p:nvPr>
        </p:nvSpPr>
        <p:spPr/>
        <p:txBody>
          <a:bodyPr rtlCol="0"/>
          <a:lstStyle/>
          <a:p>
            <a:pPr rtl="0"/>
            <a:r>
              <a:rPr lang="ru-RU" noProof="0"/>
              <a:t>Образец заголовка</a:t>
            </a:r>
          </a:p>
        </p:txBody>
      </p:sp>
    </p:spTree>
    <p:extLst>
      <p:ext uri="{BB962C8B-B14F-4D97-AF65-F5344CB8AC3E}">
        <p14:creationId xmlns:p14="http://schemas.microsoft.com/office/powerpoint/2010/main" val="2738504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rtl="0"/>
            <a:fld id="{40425941-3DD5-41F9-B09F-193FEF772587}" type="datetime1">
              <a:rPr lang="ru-RU" noProof="0" smtClean="0"/>
              <a:t>02.07.2022</a:t>
            </a:fld>
            <a:endParaRPr lang="ru-RU" noProof="0"/>
          </a:p>
        </p:txBody>
      </p:sp>
      <p:sp>
        <p:nvSpPr>
          <p:cNvPr id="5" name="Footer Placeholder 4"/>
          <p:cNvSpPr>
            <a:spLocks noGrp="1"/>
          </p:cNvSpPr>
          <p:nvPr>
            <p:ph type="ftr" sz="quarter" idx="11"/>
          </p:nvPr>
        </p:nvSpPr>
        <p:spPr/>
        <p:txBody>
          <a:bodyPr/>
          <a:lstStyle/>
          <a:p>
            <a:pPr rtl="0"/>
            <a:r>
              <a:rPr lang="ru-RU" noProof="0"/>
              <a:t>Добавьте здесь нижний колонтитул</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21EC49A-8AF1-42DC-A460-5A1EA18D2F40}" type="slidenum">
              <a:rPr lang="ru-RU" smtClean="0"/>
              <a:t>‹#›</a:t>
            </a:fld>
            <a:endParaRPr lang="ru-RU"/>
          </a:p>
        </p:txBody>
      </p:sp>
    </p:spTree>
    <p:extLst>
      <p:ext uri="{BB962C8B-B14F-4D97-AF65-F5344CB8AC3E}">
        <p14:creationId xmlns:p14="http://schemas.microsoft.com/office/powerpoint/2010/main" val="41581081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Два объекта">
    <p:spTree>
      <p:nvGrpSpPr>
        <p:cNvPr id="1" name=""/>
        <p:cNvGrpSpPr/>
        <p:nvPr/>
      </p:nvGrpSpPr>
      <p:grpSpPr>
        <a:xfrm>
          <a:off x="0" y="0"/>
          <a:ext cx="0" cy="0"/>
          <a:chOff x="0" y="0"/>
          <a:chExt cx="0" cy="0"/>
        </a:xfrm>
      </p:grpSpPr>
      <p:sp>
        <p:nvSpPr>
          <p:cNvPr id="3" name="Объект 2"/>
          <p:cNvSpPr>
            <a:spLocks noGrp="1"/>
          </p:cNvSpPr>
          <p:nvPr>
            <p:ph sz="half" idx="1"/>
          </p:nvPr>
        </p:nvSpPr>
        <p:spPr>
          <a:xfrm>
            <a:off x="1292239" y="2161853"/>
            <a:ext cx="4645152" cy="3448595"/>
          </a:xfrm>
        </p:spPr>
        <p:txBody>
          <a:bodyPr rtlCol="0"/>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4" name="Объект 3"/>
          <p:cNvSpPr>
            <a:spLocks noGrp="1"/>
          </p:cNvSpPr>
          <p:nvPr>
            <p:ph sz="half" idx="2"/>
          </p:nvPr>
        </p:nvSpPr>
        <p:spPr>
          <a:xfrm>
            <a:off x="6258679" y="2168318"/>
            <a:ext cx="4645152" cy="3441520"/>
          </a:xfrm>
        </p:spPr>
        <p:txBody>
          <a:bodyPr rtlCol="0"/>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5" name="Дата 4"/>
          <p:cNvSpPr>
            <a:spLocks noGrp="1"/>
          </p:cNvSpPr>
          <p:nvPr>
            <p:ph type="dt" sz="half" idx="10"/>
          </p:nvPr>
        </p:nvSpPr>
        <p:spPr/>
        <p:txBody>
          <a:bodyPr rtlCol="0"/>
          <a:lstStyle/>
          <a:p>
            <a:pPr rtl="0"/>
            <a:fld id="{835D4091-5C1E-4C09-A3E2-A3F3BCA87B79}" type="datetime1">
              <a:rPr lang="ru-RU" noProof="0" smtClean="0"/>
              <a:t>02.07.2022</a:t>
            </a:fld>
            <a:endParaRPr lang="ru-RU" noProof="0"/>
          </a:p>
        </p:txBody>
      </p:sp>
      <p:sp>
        <p:nvSpPr>
          <p:cNvPr id="6" name="Нижний колонтитул 5"/>
          <p:cNvSpPr>
            <a:spLocks noGrp="1"/>
          </p:cNvSpPr>
          <p:nvPr>
            <p:ph type="ftr" sz="quarter" idx="11"/>
          </p:nvPr>
        </p:nvSpPr>
        <p:spPr/>
        <p:txBody>
          <a:bodyPr rtlCol="0"/>
          <a:lstStyle/>
          <a:p>
            <a:pPr rtl="0"/>
            <a:r>
              <a:rPr lang="ru-RU" noProof="0"/>
              <a:t>Добавьте здесь нижний колонтитул</a:t>
            </a:r>
          </a:p>
        </p:txBody>
      </p:sp>
      <p:cxnSp>
        <p:nvCxnSpPr>
          <p:cNvPr id="9" name="Прямая соединительная линия 8">
            <a:extLst>
              <a:ext uri="{FF2B5EF4-FFF2-40B4-BE49-F238E27FC236}">
                <a16:creationId xmlns="" xmlns:a16="http://schemas.microsoft.com/office/drawing/2014/main" id="{4715607D-9DE2-4687-AAF8-EF2427252A90}"/>
              </a:ext>
            </a:extLst>
          </p:cNvPr>
          <p:cNvCxnSpPr/>
          <p:nvPr userDrawn="1"/>
        </p:nvCxnSpPr>
        <p:spPr>
          <a:xfrm>
            <a:off x="1292239" y="1486603"/>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7" name="Заголовок 6">
            <a:extLst>
              <a:ext uri="{FF2B5EF4-FFF2-40B4-BE49-F238E27FC236}">
                <a16:creationId xmlns="" xmlns:a16="http://schemas.microsoft.com/office/drawing/2014/main" id="{2F96D46B-C1B8-46AB-87DF-61A8058B1F42}"/>
              </a:ext>
            </a:extLst>
          </p:cNvPr>
          <p:cNvSpPr>
            <a:spLocks noGrp="1"/>
          </p:cNvSpPr>
          <p:nvPr>
            <p:ph type="title"/>
          </p:nvPr>
        </p:nvSpPr>
        <p:spPr/>
        <p:txBody>
          <a:bodyPr rtlCol="0"/>
          <a:lstStyle/>
          <a:p>
            <a:pPr rtl="0"/>
            <a:r>
              <a:rPr lang="ru-RU" noProof="0"/>
              <a:t>Образец заголовка</a:t>
            </a:r>
          </a:p>
        </p:txBody>
      </p:sp>
    </p:spTree>
    <p:extLst>
      <p:ext uri="{BB962C8B-B14F-4D97-AF65-F5344CB8AC3E}">
        <p14:creationId xmlns:p14="http://schemas.microsoft.com/office/powerpoint/2010/main" val="2777504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Сравнение">
    <p:spTree>
      <p:nvGrpSpPr>
        <p:cNvPr id="1" name=""/>
        <p:cNvGrpSpPr/>
        <p:nvPr/>
      </p:nvGrpSpPr>
      <p:grpSpPr>
        <a:xfrm>
          <a:off x="0" y="0"/>
          <a:ext cx="0" cy="0"/>
          <a:chOff x="0" y="0"/>
          <a:chExt cx="0" cy="0"/>
        </a:xfrm>
      </p:grpSpPr>
      <p:sp>
        <p:nvSpPr>
          <p:cNvPr id="3" name="Текст 2"/>
          <p:cNvSpPr>
            <a:spLocks noGrp="1"/>
          </p:cNvSpPr>
          <p:nvPr>
            <p:ph type="body" idx="1"/>
          </p:nvPr>
        </p:nvSpPr>
        <p:spPr>
          <a:xfrm>
            <a:off x="1287315" y="1950795"/>
            <a:ext cx="4645152" cy="801943"/>
          </a:xfrm>
        </p:spPr>
        <p:txBody>
          <a:bodyPr rtlCol="0"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ru-RU" noProof="0"/>
              <a:t>Образец текста</a:t>
            </a:r>
          </a:p>
        </p:txBody>
      </p:sp>
      <p:sp>
        <p:nvSpPr>
          <p:cNvPr id="4" name="Объект 3"/>
          <p:cNvSpPr>
            <a:spLocks noGrp="1"/>
          </p:cNvSpPr>
          <p:nvPr>
            <p:ph sz="half" idx="2"/>
          </p:nvPr>
        </p:nvSpPr>
        <p:spPr>
          <a:xfrm>
            <a:off x="1287315" y="2755515"/>
            <a:ext cx="4645152" cy="2644457"/>
          </a:xfrm>
        </p:spPr>
        <p:txBody>
          <a:bodyPr rtlCol="0"/>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5" name="Текст 4"/>
          <p:cNvSpPr>
            <a:spLocks noGrp="1"/>
          </p:cNvSpPr>
          <p:nvPr>
            <p:ph type="body" sz="quarter" idx="3"/>
          </p:nvPr>
        </p:nvSpPr>
        <p:spPr>
          <a:xfrm>
            <a:off x="6252486" y="1954249"/>
            <a:ext cx="4645152" cy="802237"/>
          </a:xfrm>
        </p:spPr>
        <p:txBody>
          <a:bodyPr rtlCol="0"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ru-RU" noProof="0"/>
              <a:t>Образец текста</a:t>
            </a:r>
          </a:p>
        </p:txBody>
      </p:sp>
      <p:sp>
        <p:nvSpPr>
          <p:cNvPr id="6" name="Объект 5"/>
          <p:cNvSpPr>
            <a:spLocks noGrp="1"/>
          </p:cNvSpPr>
          <p:nvPr>
            <p:ph sz="quarter" idx="4"/>
          </p:nvPr>
        </p:nvSpPr>
        <p:spPr>
          <a:xfrm>
            <a:off x="6252486" y="2752737"/>
            <a:ext cx="4645152" cy="2637371"/>
          </a:xfrm>
        </p:spPr>
        <p:txBody>
          <a:bodyPr rtlCol="0"/>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7" name="Дата 6"/>
          <p:cNvSpPr>
            <a:spLocks noGrp="1"/>
          </p:cNvSpPr>
          <p:nvPr>
            <p:ph type="dt" sz="half" idx="10"/>
          </p:nvPr>
        </p:nvSpPr>
        <p:spPr/>
        <p:txBody>
          <a:bodyPr rtlCol="0"/>
          <a:lstStyle/>
          <a:p>
            <a:pPr rtl="0"/>
            <a:fld id="{A892D991-7089-4DC2-9503-CA5EF086B634}" type="datetime1">
              <a:rPr lang="ru-RU" noProof="0" smtClean="0"/>
              <a:t>02.07.2022</a:t>
            </a:fld>
            <a:endParaRPr lang="ru-RU" noProof="0"/>
          </a:p>
        </p:txBody>
      </p:sp>
      <p:sp>
        <p:nvSpPr>
          <p:cNvPr id="8" name="Нижний колонтитул 7"/>
          <p:cNvSpPr>
            <a:spLocks noGrp="1"/>
          </p:cNvSpPr>
          <p:nvPr>
            <p:ph type="ftr" sz="quarter" idx="11"/>
          </p:nvPr>
        </p:nvSpPr>
        <p:spPr/>
        <p:txBody>
          <a:bodyPr rtlCol="0"/>
          <a:lstStyle/>
          <a:p>
            <a:pPr rtl="0"/>
            <a:r>
              <a:rPr lang="ru-RU" noProof="0"/>
              <a:t>Добавьте здесь нижний колонтитул</a:t>
            </a:r>
          </a:p>
        </p:txBody>
      </p:sp>
      <p:cxnSp>
        <p:nvCxnSpPr>
          <p:cNvPr id="11" name="Прямая соединительная линия 10">
            <a:extLst>
              <a:ext uri="{FF2B5EF4-FFF2-40B4-BE49-F238E27FC236}">
                <a16:creationId xmlns="" xmlns:a16="http://schemas.microsoft.com/office/drawing/2014/main" id="{C384AA55-1960-47F4-BA3C-E97A6F2D0B19}"/>
              </a:ext>
            </a:extLst>
          </p:cNvPr>
          <p:cNvCxnSpPr/>
          <p:nvPr userDrawn="1"/>
        </p:nvCxnSpPr>
        <p:spPr>
          <a:xfrm>
            <a:off x="1292239" y="1486603"/>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9" name="Заголовок 8">
            <a:extLst>
              <a:ext uri="{FF2B5EF4-FFF2-40B4-BE49-F238E27FC236}">
                <a16:creationId xmlns="" xmlns:a16="http://schemas.microsoft.com/office/drawing/2014/main" id="{09471694-1220-4CFC-A31F-622E5D3DE2D5}"/>
              </a:ext>
            </a:extLst>
          </p:cNvPr>
          <p:cNvSpPr>
            <a:spLocks noGrp="1"/>
          </p:cNvSpPr>
          <p:nvPr>
            <p:ph type="title"/>
          </p:nvPr>
        </p:nvSpPr>
        <p:spPr/>
        <p:txBody>
          <a:bodyPr rtlCol="0"/>
          <a:lstStyle/>
          <a:p>
            <a:pPr rtl="0"/>
            <a:r>
              <a:rPr lang="ru-RU" noProof="0"/>
              <a:t>Образец заголовка</a:t>
            </a:r>
          </a:p>
        </p:txBody>
      </p:sp>
    </p:spTree>
    <p:extLst>
      <p:ext uri="{BB962C8B-B14F-4D97-AF65-F5344CB8AC3E}">
        <p14:creationId xmlns:p14="http://schemas.microsoft.com/office/powerpoint/2010/main" val="981749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rtl="0"/>
            <a:fld id="{93AEF0B6-B9A8-40AE-A0DD-96A547ABA25B}" type="datetime1">
              <a:rPr lang="ru-RU" noProof="0" smtClean="0"/>
              <a:t>02.07.2022</a:t>
            </a:fld>
            <a:endParaRPr lang="ru-RU" noProof="0" dirty="0"/>
          </a:p>
        </p:txBody>
      </p:sp>
      <p:sp>
        <p:nvSpPr>
          <p:cNvPr id="5" name="Footer Placeholder 4"/>
          <p:cNvSpPr>
            <a:spLocks noGrp="1"/>
          </p:cNvSpPr>
          <p:nvPr>
            <p:ph type="ftr" sz="quarter" idx="11"/>
          </p:nvPr>
        </p:nvSpPr>
        <p:spPr/>
        <p:txBody>
          <a:bodyPr/>
          <a:lstStyle/>
          <a:p>
            <a:pPr rtl="0"/>
            <a:r>
              <a:rPr lang="ru-RU" noProof="0"/>
              <a:t>Добавьте здесь нижний колонтитул</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968C029-DB55-4711-BF78-58FBB075B157}" type="slidenum">
              <a:rPr lang="es-ES" smtClean="0"/>
              <a:pPr/>
              <a:t>‹#›</a:t>
            </a:fld>
            <a:endParaRPr lang="es-ES"/>
          </a:p>
        </p:txBody>
      </p:sp>
    </p:spTree>
    <p:extLst>
      <p:ext uri="{BB962C8B-B14F-4D97-AF65-F5344CB8AC3E}">
        <p14:creationId xmlns:p14="http://schemas.microsoft.com/office/powerpoint/2010/main" val="3784157997"/>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pPr rtl="0"/>
            <a:fld id="{835D4091-5C1E-4C09-A3E2-A3F3BCA87B79}" type="datetime1">
              <a:rPr lang="ru-RU" noProof="0" smtClean="0"/>
              <a:t>02.07.2022</a:t>
            </a:fld>
            <a:endParaRPr lang="ru-RU" noProof="0"/>
          </a:p>
        </p:txBody>
      </p:sp>
      <p:sp>
        <p:nvSpPr>
          <p:cNvPr id="6" name="Footer Placeholder 5"/>
          <p:cNvSpPr>
            <a:spLocks noGrp="1"/>
          </p:cNvSpPr>
          <p:nvPr>
            <p:ph type="ftr" sz="quarter" idx="11"/>
          </p:nvPr>
        </p:nvSpPr>
        <p:spPr/>
        <p:txBody>
          <a:bodyPr/>
          <a:lstStyle/>
          <a:p>
            <a:pPr rtl="0"/>
            <a:r>
              <a:rPr lang="ru-RU" noProof="0"/>
              <a:t>Добавьте здесь нижний колонтитул</a:t>
            </a: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21EC49A-8AF1-42DC-A460-5A1EA18D2F40}" type="slidenum">
              <a:rPr lang="ru-RU" smtClean="0"/>
              <a:t>‹#›</a:t>
            </a:fld>
            <a:endParaRPr lang="ru-RU"/>
          </a:p>
        </p:txBody>
      </p:sp>
      <p:cxnSp>
        <p:nvCxnSpPr>
          <p:cNvPr id="9" name="Прямая соединительная линия 8">
            <a:extLst>
              <a:ext uri="{FF2B5EF4-FFF2-40B4-BE49-F238E27FC236}">
                <a16:creationId xmlns="" xmlns:a16="http://schemas.microsoft.com/office/drawing/2014/main" id="{4A1A904E-3A8E-4DA8-B48A-4F04DFC51E7D}"/>
              </a:ext>
            </a:extLst>
          </p:cNvPr>
          <p:cNvCxnSpPr/>
          <p:nvPr userDrawn="1"/>
        </p:nvCxnSpPr>
        <p:spPr>
          <a:xfrm>
            <a:off x="1292239" y="1486603"/>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9926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pPr rtl="0"/>
            <a:fld id="{A892D991-7089-4DC2-9503-CA5EF086B634}" type="datetime1">
              <a:rPr lang="ru-RU" noProof="0" smtClean="0"/>
              <a:t>02.07.2022</a:t>
            </a:fld>
            <a:endParaRPr lang="ru-RU" noProof="0"/>
          </a:p>
        </p:txBody>
      </p:sp>
      <p:sp>
        <p:nvSpPr>
          <p:cNvPr id="8" name="Footer Placeholder 7"/>
          <p:cNvSpPr>
            <a:spLocks noGrp="1"/>
          </p:cNvSpPr>
          <p:nvPr>
            <p:ph type="ftr" sz="quarter" idx="11"/>
          </p:nvPr>
        </p:nvSpPr>
        <p:spPr/>
        <p:txBody>
          <a:bodyPr/>
          <a:lstStyle/>
          <a:p>
            <a:pPr rtl="0"/>
            <a:r>
              <a:rPr lang="ru-RU" noProof="0"/>
              <a:t>Добавьте здесь нижний колонтитул</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21EC49A-8AF1-42DC-A460-5A1EA18D2F40}" type="slidenum">
              <a:rPr lang="ru-RU" smtClean="0"/>
              <a:t>‹#›</a:t>
            </a:fld>
            <a:endParaRPr lang="ru-RU"/>
          </a:p>
        </p:txBody>
      </p:sp>
      <p:cxnSp>
        <p:nvCxnSpPr>
          <p:cNvPr id="11" name="Прямая соединительная линия 10">
            <a:extLst>
              <a:ext uri="{FF2B5EF4-FFF2-40B4-BE49-F238E27FC236}">
                <a16:creationId xmlns="" xmlns:a16="http://schemas.microsoft.com/office/drawing/2014/main" id="{2ED59322-E88C-445F-B6BF-9364BE33DA44}"/>
              </a:ext>
            </a:extLst>
          </p:cNvPr>
          <p:cNvCxnSpPr/>
          <p:nvPr userDrawn="1"/>
        </p:nvCxnSpPr>
        <p:spPr>
          <a:xfrm>
            <a:off x="1292239" y="1486603"/>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8770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pPr rtl="0"/>
            <a:fld id="{9FA3EBBD-1E81-4456-8129-DF67B1ED666B}" type="datetime1">
              <a:rPr lang="ru-RU" noProof="0" smtClean="0"/>
              <a:t>02.07.2022</a:t>
            </a:fld>
            <a:endParaRPr lang="ru-RU" noProof="0"/>
          </a:p>
        </p:txBody>
      </p:sp>
      <p:sp>
        <p:nvSpPr>
          <p:cNvPr id="4" name="Footer Placeholder 3"/>
          <p:cNvSpPr>
            <a:spLocks noGrp="1"/>
          </p:cNvSpPr>
          <p:nvPr>
            <p:ph type="ftr" sz="quarter" idx="11"/>
          </p:nvPr>
        </p:nvSpPr>
        <p:spPr/>
        <p:txBody>
          <a:bodyPr/>
          <a:lstStyle/>
          <a:p>
            <a:pPr rtl="0"/>
            <a:r>
              <a:rPr lang="ru-RU" noProof="0"/>
              <a:t>Добавьте здесь нижний колонтитул</a:t>
            </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21EC49A-8AF1-42DC-A460-5A1EA18D2F40}" type="slidenum">
              <a:rPr lang="ru-RU" smtClean="0"/>
              <a:t>‹#›</a:t>
            </a:fld>
            <a:endParaRPr lang="ru-RU"/>
          </a:p>
        </p:txBody>
      </p:sp>
      <p:cxnSp>
        <p:nvCxnSpPr>
          <p:cNvPr id="8" name="Прямая соединительная линия 7">
            <a:extLst>
              <a:ext uri="{FF2B5EF4-FFF2-40B4-BE49-F238E27FC236}">
                <a16:creationId xmlns="" xmlns:a16="http://schemas.microsoft.com/office/drawing/2014/main" id="{3677E227-A005-45A9-86A1-03B822DC1AFE}"/>
              </a:ext>
            </a:extLst>
          </p:cNvPr>
          <p:cNvCxnSpPr/>
          <p:nvPr userDrawn="1"/>
        </p:nvCxnSpPr>
        <p:spPr>
          <a:xfrm>
            <a:off x="1292239" y="1486603"/>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4947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fld id="{93AEF0B6-B9A8-40AE-A0DD-96A547ABA25B}" type="datetime1">
              <a:rPr lang="ru-RU" noProof="0" smtClean="0"/>
              <a:t>02.07.2022</a:t>
            </a:fld>
            <a:endParaRPr lang="ru-RU" noProof="0" dirty="0"/>
          </a:p>
        </p:txBody>
      </p:sp>
      <p:sp>
        <p:nvSpPr>
          <p:cNvPr id="3" name="Footer Placeholder 2"/>
          <p:cNvSpPr>
            <a:spLocks noGrp="1"/>
          </p:cNvSpPr>
          <p:nvPr>
            <p:ph type="ftr" sz="quarter" idx="11"/>
          </p:nvPr>
        </p:nvSpPr>
        <p:spPr/>
        <p:txBody>
          <a:bodyPr/>
          <a:lstStyle/>
          <a:p>
            <a:pPr rtl="0"/>
            <a:r>
              <a:rPr lang="ru-RU" noProof="0"/>
              <a:t>Добавьте здесь нижний колонтитул</a:t>
            </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968C029-DB55-4711-BF78-58FBB075B157}" type="slidenum">
              <a:rPr lang="es-ES" smtClean="0"/>
              <a:pPr/>
              <a:t>‹#›</a:t>
            </a:fld>
            <a:endParaRPr lang="es-ES"/>
          </a:p>
        </p:txBody>
      </p:sp>
    </p:spTree>
    <p:extLst>
      <p:ext uri="{BB962C8B-B14F-4D97-AF65-F5344CB8AC3E}">
        <p14:creationId xmlns:p14="http://schemas.microsoft.com/office/powerpoint/2010/main" val="506122111"/>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pPr rtl="0"/>
            <a:fld id="{98477DC9-5435-44D0-95AB-3C3F83189E16}" type="datetime1">
              <a:rPr lang="ru-RU" noProof="0" smtClean="0"/>
              <a:t>02.07.2022</a:t>
            </a:fld>
            <a:endParaRPr lang="ru-RU" noProof="0"/>
          </a:p>
        </p:txBody>
      </p:sp>
      <p:sp>
        <p:nvSpPr>
          <p:cNvPr id="6" name="Footer Placeholder 5"/>
          <p:cNvSpPr>
            <a:spLocks noGrp="1"/>
          </p:cNvSpPr>
          <p:nvPr>
            <p:ph type="ftr" sz="quarter" idx="11"/>
          </p:nvPr>
        </p:nvSpPr>
        <p:spPr/>
        <p:txBody>
          <a:bodyPr/>
          <a:lstStyle/>
          <a:p>
            <a:pPr rtl="0"/>
            <a:r>
              <a:rPr lang="ru-RU" noProof="0"/>
              <a:t>Добавьте здесь нижний колонтитул</a:t>
            </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21EC49A-8AF1-42DC-A460-5A1EA18D2F40}" type="slidenum">
              <a:rPr lang="ru-RU" smtClean="0"/>
              <a:t>‹#›</a:t>
            </a:fld>
            <a:endParaRPr lang="ru-RU"/>
          </a:p>
        </p:txBody>
      </p:sp>
      <p:cxnSp>
        <p:nvCxnSpPr>
          <p:cNvPr id="10" name="Прямая соединительная линия 9">
            <a:extLst>
              <a:ext uri="{FF2B5EF4-FFF2-40B4-BE49-F238E27FC236}">
                <a16:creationId xmlns="" xmlns:a16="http://schemas.microsoft.com/office/drawing/2014/main" id="{50D382CF-DCCF-4D8F-873A-FD57D553E1E2}"/>
              </a:ext>
            </a:extLst>
          </p:cNvPr>
          <p:cNvCxnSpPr/>
          <p:nvPr userDrawn="1"/>
        </p:nvCxnSpPr>
        <p:spPr>
          <a:xfrm>
            <a:off x="1292239" y="1486603"/>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4287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pPr rtl="0"/>
            <a:fld id="{93AEF0B6-B9A8-40AE-A0DD-96A547ABA25B}" type="datetime1">
              <a:rPr lang="ru-RU" noProof="0" smtClean="0"/>
              <a:t>02.07.2022</a:t>
            </a:fld>
            <a:endParaRPr lang="ru-RU" noProof="0" dirty="0"/>
          </a:p>
        </p:txBody>
      </p:sp>
      <p:sp>
        <p:nvSpPr>
          <p:cNvPr id="6" name="Footer Placeholder 5"/>
          <p:cNvSpPr>
            <a:spLocks noGrp="1"/>
          </p:cNvSpPr>
          <p:nvPr>
            <p:ph type="ftr" sz="quarter" idx="11"/>
          </p:nvPr>
        </p:nvSpPr>
        <p:spPr/>
        <p:txBody>
          <a:bodyPr/>
          <a:lstStyle/>
          <a:p>
            <a:pPr rtl="0"/>
            <a:r>
              <a:rPr lang="ru-RU" noProof="0"/>
              <a:t>Добавьте здесь нижний колонтитул</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968C029-DB55-4711-BF78-58FBB075B157}" type="slidenum">
              <a:rPr lang="es-ES" smtClean="0"/>
              <a:pPr/>
              <a:t>‹#›</a:t>
            </a:fld>
            <a:endParaRPr lang="es-ES"/>
          </a:p>
        </p:txBody>
      </p:sp>
    </p:spTree>
    <p:extLst>
      <p:ext uri="{BB962C8B-B14F-4D97-AF65-F5344CB8AC3E}">
        <p14:creationId xmlns:p14="http://schemas.microsoft.com/office/powerpoint/2010/main" val="379023472"/>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rtl="0"/>
            <a:fld id="{93AEF0B6-B9A8-40AE-A0DD-96A547ABA25B}" type="datetime1">
              <a:rPr lang="ru-RU" noProof="0" smtClean="0"/>
              <a:t>02.07.2022</a:t>
            </a:fld>
            <a:endParaRPr lang="ru-RU" noProof="0"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r>
              <a:rPr lang="ru-RU" noProof="0"/>
              <a:t>Добавьте здесь нижний колонтитул</a:t>
            </a: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968C029-DB55-4711-BF78-58FBB075B157}" type="slidenum">
              <a:rPr lang="es-ES" smtClean="0"/>
              <a:pPr/>
              <a:t>‹#›</a:t>
            </a:fld>
            <a:endParaRPr lang="es-ES"/>
          </a:p>
        </p:txBody>
      </p:sp>
    </p:spTree>
    <p:extLst>
      <p:ext uri="{BB962C8B-B14F-4D97-AF65-F5344CB8AC3E}">
        <p14:creationId xmlns:p14="http://schemas.microsoft.com/office/powerpoint/2010/main" val="811008491"/>
      </p:ext>
    </p:extLst>
  </p:cSld>
  <p:clrMap bg1="lt1" tx1="dk1" bg2="lt2" tx2="dk2" accent1="accent1" accent2="accent2" accent3="accent3" accent4="accent4" accent5="accent5" accent6="accent6" hlink="hlink" folHlink="folHlink"/>
  <p:sldLayoutIdLst>
    <p:sldLayoutId id="2147483873"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 id="2147483884" r:id="rId12"/>
    <p:sldLayoutId id="2147483885" r:id="rId13"/>
    <p:sldLayoutId id="2147483886" r:id="rId14"/>
    <p:sldLayoutId id="2147483887" r:id="rId15"/>
    <p:sldLayoutId id="2147483888" r:id="rId16"/>
    <p:sldLayoutId id="2147483709" r:id="rId17"/>
    <p:sldLayoutId id="2147483710" r:id="rId18"/>
    <p:sldLayoutId id="2147483712" r:id="rId19"/>
    <p:sldLayoutId id="2147483688" r:id="rId20"/>
    <p:sldLayoutId id="2147483689" r:id="rId21"/>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 xmlns:a16="http://schemas.microsoft.com/office/drawing/2014/main" id="{A692209D-B607-46C3-8560-07AF7229165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a:extLst>
              <a:ext uri="{FF2B5EF4-FFF2-40B4-BE49-F238E27FC236}">
                <a16:creationId xmlns="" xmlns:a16="http://schemas.microsoft.com/office/drawing/2014/main" id="{94874638-CF15-4908-BC4B-4908744D0BA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white">
          <a:xfrm>
            <a:off x="-1" y="0"/>
            <a:ext cx="4639734" cy="6858000"/>
          </a:xfrm>
          <a:prstGeom prst="rect">
            <a:avLst/>
          </a:prstGeom>
          <a:solidFill>
            <a:schemeClr val="tx2">
              <a:lumMod val="50000"/>
              <a:alpha val="9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Заголовок 1">
            <a:extLst>
              <a:ext uri="{FF2B5EF4-FFF2-40B4-BE49-F238E27FC236}">
                <a16:creationId xmlns="" xmlns:a16="http://schemas.microsoft.com/office/drawing/2014/main" id="{90DCA56C-7A25-4BD4-AA72-5256E68BE4CB}"/>
              </a:ext>
            </a:extLst>
          </p:cNvPr>
          <p:cNvSpPr>
            <a:spLocks noGrp="1"/>
          </p:cNvSpPr>
          <p:nvPr>
            <p:ph type="ctrTitle"/>
          </p:nvPr>
        </p:nvSpPr>
        <p:spPr>
          <a:xfrm>
            <a:off x="41343" y="1344881"/>
            <a:ext cx="4838330" cy="2161109"/>
          </a:xfrm>
        </p:spPr>
        <p:txBody>
          <a:bodyPr vert="horz" lIns="91440" tIns="45720" rIns="91440" bIns="45720" rtlCol="0">
            <a:normAutofit/>
          </a:bodyPr>
          <a:lstStyle/>
          <a:p>
            <a:r>
              <a:rPr lang="en-US" sz="3500" b="1" i="1" dirty="0">
                <a:solidFill>
                  <a:srgbClr val="FEFFFF"/>
                </a:solidFill>
              </a:rPr>
              <a:t>Concept of Environmental Safety of Kazakhstan</a:t>
            </a:r>
          </a:p>
        </p:txBody>
      </p:sp>
      <p:sp>
        <p:nvSpPr>
          <p:cNvPr id="139" name="Freeform 5">
            <a:extLst>
              <a:ext uri="{FF2B5EF4-FFF2-40B4-BE49-F238E27FC236}">
                <a16:creationId xmlns="" xmlns:a16="http://schemas.microsoft.com/office/drawing/2014/main" id="{5F1B8348-CD6E-4561-A704-C232D9A2676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grayWhite">
          <a:xfrm>
            <a:off x="0" y="5033007"/>
            <a:ext cx="5404022" cy="857047"/>
          </a:xfrm>
          <a:custGeom>
            <a:avLst/>
            <a:gdLst>
              <a:gd name="T0" fmla="*/ 1114 w 1117"/>
              <a:gd name="T1" fmla="*/ 77 h 163"/>
              <a:gd name="T2" fmla="*/ 1040 w 1117"/>
              <a:gd name="T3" fmla="*/ 3 h 163"/>
              <a:gd name="T4" fmla="*/ 1039 w 1117"/>
              <a:gd name="T5" fmla="*/ 2 h 163"/>
              <a:gd name="T6" fmla="*/ 1034 w 1117"/>
              <a:gd name="T7" fmla="*/ 0 h 163"/>
              <a:gd name="T8" fmla="*/ 578 w 1117"/>
              <a:gd name="T9" fmla="*/ 0 h 163"/>
              <a:gd name="T10" fmla="*/ 562 w 1117"/>
              <a:gd name="T11" fmla="*/ 0 h 163"/>
              <a:gd name="T12" fmla="*/ 440 w 1117"/>
              <a:gd name="T13" fmla="*/ 0 h 163"/>
              <a:gd name="T14" fmla="*/ 106 w 1117"/>
              <a:gd name="T15" fmla="*/ 0 h 163"/>
              <a:gd name="T16" fmla="*/ 0 w 1117"/>
              <a:gd name="T17" fmla="*/ 0 h 163"/>
              <a:gd name="T18" fmla="*/ 0 w 1117"/>
              <a:gd name="T19" fmla="*/ 163 h 163"/>
              <a:gd name="T20" fmla="*/ 106 w 1117"/>
              <a:gd name="T21" fmla="*/ 163 h 163"/>
              <a:gd name="T22" fmla="*/ 440 w 1117"/>
              <a:gd name="T23" fmla="*/ 163 h 163"/>
              <a:gd name="T24" fmla="*/ 562 w 1117"/>
              <a:gd name="T25" fmla="*/ 163 h 163"/>
              <a:gd name="T26" fmla="*/ 578 w 1117"/>
              <a:gd name="T27" fmla="*/ 163 h 163"/>
              <a:gd name="T28" fmla="*/ 1034 w 1117"/>
              <a:gd name="T29" fmla="*/ 163 h 163"/>
              <a:gd name="T30" fmla="*/ 1039 w 1117"/>
              <a:gd name="T31" fmla="*/ 161 h 163"/>
              <a:gd name="T32" fmla="*/ 1040 w 1117"/>
              <a:gd name="T33" fmla="*/ 160 h 163"/>
              <a:gd name="T34" fmla="*/ 1114 w 1117"/>
              <a:gd name="T35" fmla="*/ 86 h 163"/>
              <a:gd name="T36" fmla="*/ 1114 w 1117"/>
              <a:gd name="T37"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17" h="163">
                <a:moveTo>
                  <a:pt x="1114" y="77"/>
                </a:moveTo>
                <a:cubicBezTo>
                  <a:pt x="1040" y="3"/>
                  <a:pt x="1040" y="3"/>
                  <a:pt x="1040" y="3"/>
                </a:cubicBezTo>
                <a:cubicBezTo>
                  <a:pt x="1040" y="2"/>
                  <a:pt x="1039" y="2"/>
                  <a:pt x="1039" y="2"/>
                </a:cubicBezTo>
                <a:cubicBezTo>
                  <a:pt x="1038" y="1"/>
                  <a:pt x="1036" y="0"/>
                  <a:pt x="1034" y="0"/>
                </a:cubicBezTo>
                <a:cubicBezTo>
                  <a:pt x="578" y="0"/>
                  <a:pt x="578" y="0"/>
                  <a:pt x="578" y="0"/>
                </a:cubicBezTo>
                <a:cubicBezTo>
                  <a:pt x="562" y="0"/>
                  <a:pt x="562" y="0"/>
                  <a:pt x="562" y="0"/>
                </a:cubicBezTo>
                <a:cubicBezTo>
                  <a:pt x="440" y="0"/>
                  <a:pt x="440" y="0"/>
                  <a:pt x="440" y="0"/>
                </a:cubicBezTo>
                <a:cubicBezTo>
                  <a:pt x="106" y="0"/>
                  <a:pt x="106" y="0"/>
                  <a:pt x="106" y="0"/>
                </a:cubicBezTo>
                <a:cubicBezTo>
                  <a:pt x="0" y="0"/>
                  <a:pt x="0" y="0"/>
                  <a:pt x="0" y="0"/>
                </a:cubicBezTo>
                <a:cubicBezTo>
                  <a:pt x="0" y="163"/>
                  <a:pt x="0" y="163"/>
                  <a:pt x="0" y="163"/>
                </a:cubicBezTo>
                <a:cubicBezTo>
                  <a:pt x="106" y="163"/>
                  <a:pt x="106" y="163"/>
                  <a:pt x="106" y="163"/>
                </a:cubicBezTo>
                <a:cubicBezTo>
                  <a:pt x="440" y="163"/>
                  <a:pt x="440" y="163"/>
                  <a:pt x="440" y="163"/>
                </a:cubicBezTo>
                <a:cubicBezTo>
                  <a:pt x="562" y="163"/>
                  <a:pt x="562" y="163"/>
                  <a:pt x="562" y="163"/>
                </a:cubicBezTo>
                <a:cubicBezTo>
                  <a:pt x="578" y="163"/>
                  <a:pt x="578" y="163"/>
                  <a:pt x="578" y="163"/>
                </a:cubicBezTo>
                <a:cubicBezTo>
                  <a:pt x="1034" y="163"/>
                  <a:pt x="1034" y="163"/>
                  <a:pt x="1034" y="163"/>
                </a:cubicBezTo>
                <a:cubicBezTo>
                  <a:pt x="1036" y="163"/>
                  <a:pt x="1038" y="162"/>
                  <a:pt x="1039" y="161"/>
                </a:cubicBezTo>
                <a:cubicBezTo>
                  <a:pt x="1039" y="160"/>
                  <a:pt x="1040" y="160"/>
                  <a:pt x="1040" y="160"/>
                </a:cubicBezTo>
                <a:cubicBezTo>
                  <a:pt x="1114" y="86"/>
                  <a:pt x="1114" y="86"/>
                  <a:pt x="1114" y="86"/>
                </a:cubicBezTo>
                <a:cubicBezTo>
                  <a:pt x="1117" y="83"/>
                  <a:pt x="1117" y="79"/>
                  <a:pt x="1114"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Подзаголовок 2">
            <a:extLst>
              <a:ext uri="{FF2B5EF4-FFF2-40B4-BE49-F238E27FC236}">
                <a16:creationId xmlns="" xmlns:a16="http://schemas.microsoft.com/office/drawing/2014/main" id="{BBBCF363-1123-45B1-8A9A-ABCDA40EF3F2}"/>
              </a:ext>
            </a:extLst>
          </p:cNvPr>
          <p:cNvSpPr>
            <a:spLocks noGrp="1"/>
          </p:cNvSpPr>
          <p:nvPr>
            <p:ph type="subTitle" idx="1"/>
          </p:nvPr>
        </p:nvSpPr>
        <p:spPr>
          <a:xfrm>
            <a:off x="540279" y="5189399"/>
            <a:ext cx="3778870" cy="1106297"/>
          </a:xfrm>
        </p:spPr>
        <p:txBody>
          <a:bodyPr vert="horz" lIns="91440" tIns="45720" rIns="91440" bIns="45720" rtlCol="0" anchor="ctr">
            <a:normAutofit/>
          </a:bodyPr>
          <a:lstStyle/>
          <a:p>
            <a:pPr>
              <a:lnSpc>
                <a:spcPct val="90000"/>
              </a:lnSpc>
              <a:spcBef>
                <a:spcPts val="0"/>
              </a:spcBef>
            </a:pPr>
            <a:endParaRPr lang="en-US" sz="800" b="1" dirty="0">
              <a:solidFill>
                <a:srgbClr val="FEFFFF"/>
              </a:solidFill>
            </a:endParaRPr>
          </a:p>
          <a:p>
            <a:pPr>
              <a:lnSpc>
                <a:spcPct val="90000"/>
              </a:lnSpc>
              <a:spcBef>
                <a:spcPts val="0"/>
              </a:spcBef>
            </a:pPr>
            <a:r>
              <a:rPr lang="en-US" sz="1700" dirty="0">
                <a:solidFill>
                  <a:srgbClr val="FEFFFF"/>
                </a:solidFill>
              </a:rPr>
              <a:t/>
            </a:r>
            <a:br>
              <a:rPr lang="en-US" sz="1700" dirty="0">
                <a:solidFill>
                  <a:srgbClr val="FEFFFF"/>
                </a:solidFill>
              </a:rPr>
            </a:br>
            <a:endParaRPr lang="en-US" sz="1700" dirty="0">
              <a:solidFill>
                <a:srgbClr val="FEFFFF"/>
              </a:solidFill>
            </a:endParaRPr>
          </a:p>
          <a:p>
            <a:pPr>
              <a:lnSpc>
                <a:spcPct val="90000"/>
              </a:lnSpc>
            </a:pPr>
            <a:endParaRPr lang="en-US" sz="800" dirty="0">
              <a:solidFill>
                <a:srgbClr val="FEFFFF"/>
              </a:solidFill>
            </a:endParaRPr>
          </a:p>
          <a:p>
            <a:pPr>
              <a:lnSpc>
                <a:spcPct val="90000"/>
              </a:lnSpc>
            </a:pPr>
            <a:endParaRPr lang="en-US" sz="800" dirty="0">
              <a:solidFill>
                <a:srgbClr val="FEFFFF"/>
              </a:solidFill>
            </a:endParaRPr>
          </a:p>
        </p:txBody>
      </p:sp>
      <p:sp>
        <p:nvSpPr>
          <p:cNvPr id="4" name="Прямоугольник 3"/>
          <p:cNvSpPr/>
          <p:nvPr/>
        </p:nvSpPr>
        <p:spPr>
          <a:xfrm>
            <a:off x="4154962" y="381318"/>
            <a:ext cx="5301451" cy="400110"/>
          </a:xfrm>
          <a:prstGeom prst="rect">
            <a:avLst/>
          </a:prstGeom>
        </p:spPr>
        <p:txBody>
          <a:bodyPr wrap="none">
            <a:spAutoFit/>
          </a:bodyPr>
          <a:lstStyle/>
          <a:p>
            <a:pPr>
              <a:spcAft>
                <a:spcPts val="600"/>
              </a:spcAft>
            </a:pPr>
            <a:r>
              <a:rPr lang="en-US" sz="2000" b="1" dirty="0">
                <a:effectLst>
                  <a:outerShdw blurRad="38100" dist="38100" dir="2700000" algn="tl">
                    <a:srgbClr val="000000">
                      <a:alpha val="43137"/>
                    </a:srgbClr>
                  </a:outerShdw>
                </a:effectLst>
              </a:rPr>
              <a:t>AL-FARABI KAZAKH NATIONAL UNIVERSITY</a:t>
            </a:r>
          </a:p>
        </p:txBody>
      </p:sp>
      <p:pic>
        <p:nvPicPr>
          <p:cNvPr id="5" name="Picture 2" descr="8 июня. Экологическая безопасность в ТЭК">
            <a:extLst>
              <a:ext uri="{FF2B5EF4-FFF2-40B4-BE49-F238E27FC236}">
                <a16:creationId xmlns="" xmlns:a16="http://schemas.microsoft.com/office/drawing/2014/main" id="{BF4DCB10-751B-4235-9C8A-875414094D5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9673" y="1415270"/>
            <a:ext cx="7072386" cy="35473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4294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a:extLst>
              <a:ext uri="{FF2B5EF4-FFF2-40B4-BE49-F238E27FC236}">
                <a16:creationId xmlns="" xmlns:a16="http://schemas.microsoft.com/office/drawing/2014/main" id="{2EF09EC7-6808-4CC3-86BA-01B9CA131C31}"/>
              </a:ext>
            </a:extLst>
          </p:cNvPr>
          <p:cNvSpPr txBox="1">
            <a:spLocks/>
          </p:cNvSpPr>
          <p:nvPr/>
        </p:nvSpPr>
        <p:spPr>
          <a:xfrm>
            <a:off x="1666240" y="629919"/>
            <a:ext cx="9946640" cy="923673"/>
          </a:xfrm>
          <a:prstGeom prst="downArrowCallout">
            <a:avLst/>
          </a:prstGeom>
          <a:solidFill>
            <a:schemeClr val="accent6">
              <a:lumMod val="60000"/>
              <a:lumOff val="40000"/>
            </a:schemeClr>
          </a:solidFill>
          <a:ln>
            <a:noFill/>
          </a:ln>
        </p:spPr>
        <p:style>
          <a:lnRef idx="2">
            <a:schemeClr val="accent1"/>
          </a:lnRef>
          <a:fillRef idx="1">
            <a:schemeClr val="lt1"/>
          </a:fillRef>
          <a:effectRef idx="0">
            <a:schemeClr val="accent1"/>
          </a:effectRef>
          <a:fontRef idx="minor">
            <a:schemeClr val="dk1"/>
          </a:fontRef>
        </p:style>
        <p:txBody>
          <a:bodyPr rtlCol="0">
            <a:normAutofit fontScale="97500"/>
          </a:bodyPr>
          <a:lstStyle>
            <a:lvl1pPr algn="l" defTabSz="457200" rtl="0" eaLnBrk="1" latinLnBrk="0" hangingPunct="1">
              <a:spcBef>
                <a:spcPct val="0"/>
              </a:spcBef>
              <a:buNone/>
              <a:defRPr sz="36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algn="ctr">
              <a:lnSpc>
                <a:spcPct val="90000"/>
              </a:lnSpc>
            </a:pPr>
            <a:r>
              <a:rPr lang="en-US" sz="3300" b="1" dirty="0">
                <a:solidFill>
                  <a:schemeClr val="accent1">
                    <a:lumMod val="75000"/>
                  </a:schemeClr>
                </a:solidFill>
                <a:latin typeface="Arial Black" panose="020B0A04020102020204" pitchFamily="34" charset="0"/>
                <a:ea typeface="+mj-ea"/>
                <a:cs typeface="+mj-cs"/>
              </a:rPr>
              <a:t>4</a:t>
            </a:r>
            <a:r>
              <a:rPr lang="ru-RU" sz="3300" b="1" dirty="0">
                <a:solidFill>
                  <a:schemeClr val="accent1">
                    <a:lumMod val="75000"/>
                  </a:schemeClr>
                </a:solidFill>
                <a:latin typeface="Arial Black" panose="020B0A04020102020204" pitchFamily="34" charset="0"/>
                <a:ea typeface="+mj-ea"/>
                <a:cs typeface="+mj-cs"/>
              </a:rPr>
              <a:t>.2. </a:t>
            </a:r>
            <a:r>
              <a:rPr lang="en-US" sz="3300" b="1" dirty="0">
                <a:solidFill>
                  <a:schemeClr val="accent1">
                    <a:lumMod val="75000"/>
                  </a:schemeClr>
                </a:solidFill>
                <a:latin typeface="Arial Black" panose="020B0A04020102020204" pitchFamily="34" charset="0"/>
                <a:ea typeface="+mj-ea"/>
                <a:cs typeface="+mj-cs"/>
              </a:rPr>
              <a:t>Implementation Mechanisms</a:t>
            </a:r>
          </a:p>
        </p:txBody>
      </p:sp>
      <p:sp>
        <p:nvSpPr>
          <p:cNvPr id="4" name="Прямоугольник 3">
            <a:extLst>
              <a:ext uri="{FF2B5EF4-FFF2-40B4-BE49-F238E27FC236}">
                <a16:creationId xmlns="" xmlns:a16="http://schemas.microsoft.com/office/drawing/2014/main" id="{F340E353-6D4F-446E-92AB-C69857024374}"/>
              </a:ext>
            </a:extLst>
          </p:cNvPr>
          <p:cNvSpPr/>
          <p:nvPr/>
        </p:nvSpPr>
        <p:spPr>
          <a:xfrm>
            <a:off x="1584960" y="1592458"/>
            <a:ext cx="9865360" cy="2800767"/>
          </a:xfrm>
          <a:prstGeom prst="rect">
            <a:avLst/>
          </a:prstGeom>
        </p:spPr>
        <p:txBody>
          <a:bodyPr wrap="square">
            <a:spAutoFit/>
          </a:bodyPr>
          <a:lstStyle/>
          <a:p>
            <a:pPr marL="285750" indent="-285750">
              <a:spcAft>
                <a:spcPts val="600"/>
              </a:spcAft>
              <a:buFont typeface="Wingdings" panose="05000000000000000000" pitchFamily="2" charset="2"/>
              <a:buChar char="ü"/>
            </a:pPr>
            <a:r>
              <a:rPr lang="en-US" sz="1400" b="1" dirty="0">
                <a:solidFill>
                  <a:srgbClr val="B71E42"/>
                </a:solidFill>
              </a:rPr>
              <a:t>optimization of the environmental quality management system</a:t>
            </a:r>
            <a:r>
              <a:rPr lang="en-US" sz="1400" dirty="0"/>
              <a:t>, which includes:</a:t>
            </a:r>
          </a:p>
          <a:p>
            <a:pPr marL="285750" indent="-285750">
              <a:spcAft>
                <a:spcPts val="300"/>
              </a:spcAft>
              <a:buFont typeface="Arial" panose="020B0604020202020204" pitchFamily="34" charset="0"/>
              <a:buChar char="•"/>
            </a:pPr>
            <a:r>
              <a:rPr lang="en-US" sz="1200" dirty="0"/>
              <a:t>improvement of the legal framework; </a:t>
            </a:r>
          </a:p>
          <a:p>
            <a:pPr marL="285750" indent="-285750">
              <a:spcAft>
                <a:spcPts val="300"/>
              </a:spcAft>
              <a:buFont typeface="Arial" panose="020B0604020202020204" pitchFamily="34" charset="0"/>
              <a:buChar char="•"/>
            </a:pPr>
            <a:r>
              <a:rPr lang="en-US" sz="1200" dirty="0"/>
              <a:t>ensuring planning at the state and local levels; </a:t>
            </a:r>
          </a:p>
          <a:p>
            <a:pPr marL="285750" indent="-285750">
              <a:spcAft>
                <a:spcPts val="300"/>
              </a:spcAft>
              <a:buFont typeface="Arial" panose="020B0604020202020204" pitchFamily="34" charset="0"/>
              <a:buChar char="•"/>
            </a:pPr>
            <a:r>
              <a:rPr lang="en-US" sz="1200" dirty="0"/>
              <a:t>creation of institutional foundations for the development of state management of environmental protection; </a:t>
            </a:r>
          </a:p>
          <a:p>
            <a:pPr marL="285750" indent="-285750">
              <a:spcAft>
                <a:spcPts val="300"/>
              </a:spcAft>
              <a:buFont typeface="Arial" panose="020B0604020202020204" pitchFamily="34" charset="0"/>
              <a:buChar char="•"/>
            </a:pPr>
            <a:r>
              <a:rPr lang="en-US" sz="1200" dirty="0"/>
              <a:t>improving the system of state, industrial and public control; </a:t>
            </a:r>
          </a:p>
          <a:p>
            <a:pPr marL="285750" indent="-285750">
              <a:spcAft>
                <a:spcPts val="300"/>
              </a:spcAft>
              <a:buFont typeface="Arial" panose="020B0604020202020204" pitchFamily="34" charset="0"/>
              <a:buChar char="•"/>
            </a:pPr>
            <a:r>
              <a:rPr lang="en-US" sz="1200" dirty="0"/>
              <a:t>development of an environmental monitoring system; </a:t>
            </a:r>
          </a:p>
          <a:p>
            <a:pPr marL="285750" indent="-285750">
              <a:spcAft>
                <a:spcPts val="300"/>
              </a:spcAft>
              <a:buFont typeface="Arial" panose="020B0604020202020204" pitchFamily="34" charset="0"/>
              <a:buChar char="•"/>
            </a:pPr>
            <a:r>
              <a:rPr lang="en-US" sz="1200" dirty="0"/>
              <a:t>scientific support of nature conservation work based on a systematic approach; </a:t>
            </a:r>
          </a:p>
          <a:p>
            <a:pPr marL="285750" indent="-285750">
              <a:spcAft>
                <a:spcPts val="300"/>
              </a:spcAft>
              <a:buFont typeface="Arial" panose="020B0604020202020204" pitchFamily="34" charset="0"/>
              <a:buChar char="•"/>
            </a:pPr>
            <a:r>
              <a:rPr lang="en-US" sz="1200" dirty="0"/>
              <a:t>the development of mechanisms for intersectoral collaboration; </a:t>
            </a:r>
          </a:p>
          <a:p>
            <a:pPr marL="285750" indent="-285750">
              <a:spcAft>
                <a:spcPts val="300"/>
              </a:spcAft>
              <a:buFont typeface="Arial" panose="020B0604020202020204" pitchFamily="34" charset="0"/>
              <a:buChar char="•"/>
            </a:pPr>
            <a:r>
              <a:rPr lang="en-US" sz="1200" dirty="0"/>
              <a:t>improving economic mechanisms; </a:t>
            </a:r>
          </a:p>
          <a:p>
            <a:pPr marL="285750" indent="-285750">
              <a:spcAft>
                <a:spcPts val="300"/>
              </a:spcAft>
              <a:buFont typeface="Arial" panose="020B0604020202020204" pitchFamily="34" charset="0"/>
              <a:buChar char="•"/>
            </a:pPr>
            <a:r>
              <a:rPr lang="en-US" sz="1200" dirty="0"/>
              <a:t>development of social partnership mechanisms; </a:t>
            </a:r>
          </a:p>
          <a:p>
            <a:pPr marL="285750" indent="-285750">
              <a:spcAft>
                <a:spcPts val="300"/>
              </a:spcAft>
              <a:buFont typeface="Arial" panose="020B0604020202020204" pitchFamily="34" charset="0"/>
              <a:buChar char="•"/>
            </a:pPr>
            <a:r>
              <a:rPr lang="en-US" sz="1200" dirty="0"/>
              <a:t>improving the environmental education system; </a:t>
            </a:r>
          </a:p>
          <a:p>
            <a:pPr marL="285750" indent="-285750">
              <a:spcAft>
                <a:spcPts val="300"/>
              </a:spcAft>
              <a:buFont typeface="Arial" panose="020B0604020202020204" pitchFamily="34" charset="0"/>
              <a:buChar char="•"/>
            </a:pPr>
            <a:r>
              <a:rPr lang="en-US" sz="1200" dirty="0"/>
              <a:t>development of international cooperation.</a:t>
            </a:r>
          </a:p>
        </p:txBody>
      </p:sp>
      <p:sp>
        <p:nvSpPr>
          <p:cNvPr id="6" name="Прямоугольник 5">
            <a:extLst>
              <a:ext uri="{FF2B5EF4-FFF2-40B4-BE49-F238E27FC236}">
                <a16:creationId xmlns="" xmlns:a16="http://schemas.microsoft.com/office/drawing/2014/main" id="{498F297F-E6DE-4800-A9D0-DEFED6DB9582}"/>
              </a:ext>
            </a:extLst>
          </p:cNvPr>
          <p:cNvSpPr/>
          <p:nvPr/>
        </p:nvSpPr>
        <p:spPr>
          <a:xfrm>
            <a:off x="1584960" y="4508636"/>
            <a:ext cx="9865360" cy="2123658"/>
          </a:xfrm>
          <a:prstGeom prst="rect">
            <a:avLst/>
          </a:prstGeom>
        </p:spPr>
        <p:txBody>
          <a:bodyPr wrap="square">
            <a:spAutoFit/>
          </a:bodyPr>
          <a:lstStyle/>
          <a:p>
            <a:pPr marL="285750" indent="-285750">
              <a:spcAft>
                <a:spcPts val="600"/>
              </a:spcAft>
              <a:buFont typeface="Wingdings" panose="05000000000000000000" pitchFamily="2" charset="2"/>
              <a:buChar char="ü"/>
            </a:pPr>
            <a:r>
              <a:rPr lang="en-US" sz="1400" b="1" dirty="0">
                <a:solidFill>
                  <a:srgbClr val="B71E42"/>
                </a:solidFill>
              </a:rPr>
              <a:t>reducing the impact of economic and other activities on the environment and carrying out nature conservation and restoration work by</a:t>
            </a:r>
            <a:r>
              <a:rPr lang="en-US" sz="1400" dirty="0"/>
              <a:t>:</a:t>
            </a:r>
          </a:p>
          <a:p>
            <a:pPr marL="285750" indent="-285750">
              <a:spcAft>
                <a:spcPts val="300"/>
              </a:spcAft>
              <a:buFont typeface="Arial" panose="020B0604020202020204" pitchFamily="34" charset="0"/>
              <a:buChar char="•"/>
            </a:pPr>
            <a:r>
              <a:rPr lang="en-US" sz="1200" dirty="0"/>
              <a:t>reducing the anthropogenic impact on the climate and the ozone layer of the Earth; </a:t>
            </a:r>
          </a:p>
          <a:p>
            <a:pPr marL="285750" indent="-285750">
              <a:spcAft>
                <a:spcPts val="300"/>
              </a:spcAft>
              <a:buFont typeface="Arial" panose="020B0604020202020204" pitchFamily="34" charset="0"/>
              <a:buChar char="•"/>
            </a:pPr>
            <a:r>
              <a:rPr lang="en-US" sz="1200" dirty="0"/>
              <a:t>conservation of biodiversity;</a:t>
            </a:r>
          </a:p>
          <a:p>
            <a:pPr marL="285750" indent="-285750">
              <a:spcAft>
                <a:spcPts val="300"/>
              </a:spcAft>
              <a:buFont typeface="Arial" panose="020B0604020202020204" pitchFamily="34" charset="0"/>
              <a:buChar char="•"/>
            </a:pPr>
            <a:r>
              <a:rPr lang="en-US" sz="1200" dirty="0"/>
              <a:t>rehabilitation of ecological disaster zones, test sites of rocket-space and military-test complexes; </a:t>
            </a:r>
          </a:p>
          <a:p>
            <a:pPr marL="285750" indent="-285750">
              <a:spcAft>
                <a:spcPts val="300"/>
              </a:spcAft>
              <a:buFont typeface="Arial" panose="020B0604020202020204" pitchFamily="34" charset="0"/>
              <a:buChar char="•"/>
            </a:pPr>
            <a:r>
              <a:rPr lang="en-US" sz="1200" dirty="0"/>
              <a:t>prevention of pollution of the shelf of the Caspian Sea and adjacent territories; </a:t>
            </a:r>
          </a:p>
          <a:p>
            <a:pPr marL="285750" indent="-285750">
              <a:spcAft>
                <a:spcPts val="300"/>
              </a:spcAft>
              <a:buFont typeface="Arial" panose="020B0604020202020204" pitchFamily="34" charset="0"/>
              <a:buChar char="•"/>
            </a:pPr>
            <a:r>
              <a:rPr lang="en-US" sz="1200" dirty="0"/>
              <a:t>prevention of depletion and pollution of water resources, air pollution; </a:t>
            </a:r>
          </a:p>
          <a:p>
            <a:pPr marL="285750" indent="-285750">
              <a:spcAft>
                <a:spcPts val="300"/>
              </a:spcAft>
              <a:buFont typeface="Arial" panose="020B0604020202020204" pitchFamily="34" charset="0"/>
              <a:buChar char="•"/>
            </a:pPr>
            <a:r>
              <a:rPr lang="en-US" sz="1200" dirty="0"/>
              <a:t>reducing the volume of accumulations, liquidation and processing of industrial and household waste; </a:t>
            </a:r>
          </a:p>
          <a:p>
            <a:pPr marL="285750" indent="-285750">
              <a:spcAft>
                <a:spcPts val="300"/>
              </a:spcAft>
              <a:buFont typeface="Arial" panose="020B0604020202020204" pitchFamily="34" charset="0"/>
              <a:buChar char="•"/>
            </a:pPr>
            <a:r>
              <a:rPr lang="en-US" sz="1200" dirty="0"/>
              <a:t>study of the relationship between the level of morbidity of the population and the quality of the environment.</a:t>
            </a:r>
          </a:p>
        </p:txBody>
      </p:sp>
    </p:spTree>
    <p:extLst>
      <p:ext uri="{BB962C8B-B14F-4D97-AF65-F5344CB8AC3E}">
        <p14:creationId xmlns:p14="http://schemas.microsoft.com/office/powerpoint/2010/main" val="1744233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 xmlns:a16="http://schemas.microsoft.com/office/drawing/2014/main" id="{976BD1F6-2683-4DB6-AA2F-62C32AD06828}"/>
              </a:ext>
            </a:extLst>
          </p:cNvPr>
          <p:cNvSpPr/>
          <p:nvPr/>
        </p:nvSpPr>
        <p:spPr>
          <a:xfrm>
            <a:off x="1537491" y="1555871"/>
            <a:ext cx="6087006" cy="4755148"/>
          </a:xfrm>
          <a:prstGeom prst="rect">
            <a:avLst/>
          </a:prstGeom>
        </p:spPr>
        <p:txBody>
          <a:bodyPr wrap="square">
            <a:spAutoFit/>
          </a:bodyPr>
          <a:lstStyle/>
          <a:p>
            <a:pPr algn="just">
              <a:spcAft>
                <a:spcPts val="600"/>
              </a:spcAft>
            </a:pPr>
            <a:r>
              <a:rPr lang="en-US" sz="1600" dirty="0">
                <a:effectLst>
                  <a:outerShdw blurRad="38100" dist="38100" dir="2700000" algn="tl">
                    <a:srgbClr val="000000">
                      <a:alpha val="43137"/>
                    </a:srgbClr>
                  </a:outerShdw>
                </a:effectLst>
              </a:rPr>
              <a:t>The environmental policy is one of the main components of sustainable development of the country as a whole, which is understood as the socio-economic development of the state without causing damage to the environment. </a:t>
            </a:r>
          </a:p>
          <a:p>
            <a:pPr algn="just">
              <a:spcAft>
                <a:spcPts val="600"/>
              </a:spcAft>
            </a:pPr>
            <a:r>
              <a:rPr lang="en-US" sz="1600" dirty="0">
                <a:effectLst>
                  <a:outerShdw blurRad="38100" dist="38100" dir="2700000" algn="tl">
                    <a:srgbClr val="000000">
                      <a:alpha val="43137"/>
                    </a:srgbClr>
                  </a:outerShdw>
                </a:effectLst>
              </a:rPr>
              <a:t>The years of independence in Kazakhstan became the years of formation of a completely new state system for ensuring environmental safety, environmental protection and nature management. This ensured the formation and consistent implementation of the state policy in the field of environmental protection and rational use of natural resources.</a:t>
            </a:r>
          </a:p>
          <a:p>
            <a:pPr algn="just">
              <a:spcAft>
                <a:spcPts val="600"/>
              </a:spcAft>
            </a:pPr>
            <a:r>
              <a:rPr lang="en-US" sz="1600" dirty="0">
                <a:effectLst>
                  <a:outerShdw blurRad="38100" dist="38100" dir="2700000" algn="tl">
                    <a:srgbClr val="000000">
                      <a:alpha val="43137"/>
                    </a:srgbClr>
                  </a:outerShdw>
                </a:effectLst>
              </a:rPr>
              <a:t>And the Concept of Environmental Safety, has been developing in the Republic of Kazakhstan for several years, plays an important role in its implementation. </a:t>
            </a:r>
          </a:p>
          <a:p>
            <a:pPr algn="just">
              <a:spcAft>
                <a:spcPts val="600"/>
              </a:spcAft>
            </a:pPr>
            <a:r>
              <a:rPr lang="en-US" sz="1600" dirty="0">
                <a:effectLst>
                  <a:outerShdw blurRad="38100" dist="38100" dir="2700000" algn="tl">
                    <a:srgbClr val="000000">
                      <a:alpha val="43137"/>
                    </a:srgbClr>
                  </a:outerShdw>
                </a:effectLst>
              </a:rPr>
              <a:t>The Republic of Kazakhstan continues to develop initiatives for sustainable development in three areas: economic, social and environmental, and proposes concrete steps to implement these plans for the world community.</a:t>
            </a:r>
            <a:endParaRPr lang="ru-RU" sz="1600" b="1" dirty="0">
              <a:solidFill>
                <a:schemeClr val="accent1">
                  <a:lumMod val="75000"/>
                </a:schemeClr>
              </a:solidFill>
              <a:effectLst>
                <a:outerShdw blurRad="38100" dist="38100" dir="2700000" algn="tl">
                  <a:srgbClr val="000000">
                    <a:alpha val="43137"/>
                  </a:srgbClr>
                </a:outerShdw>
              </a:effectLst>
            </a:endParaRPr>
          </a:p>
        </p:txBody>
      </p:sp>
      <p:sp>
        <p:nvSpPr>
          <p:cNvPr id="3" name="Прямоугольник 2">
            <a:extLst>
              <a:ext uri="{FF2B5EF4-FFF2-40B4-BE49-F238E27FC236}">
                <a16:creationId xmlns="" xmlns:a16="http://schemas.microsoft.com/office/drawing/2014/main" id="{89B7C485-8498-44C8-82C3-26DDF1C07872}"/>
              </a:ext>
            </a:extLst>
          </p:cNvPr>
          <p:cNvSpPr/>
          <p:nvPr/>
        </p:nvSpPr>
        <p:spPr>
          <a:xfrm>
            <a:off x="3048000" y="2551837"/>
            <a:ext cx="6096000" cy="369332"/>
          </a:xfrm>
          <a:prstGeom prst="rect">
            <a:avLst/>
          </a:prstGeom>
        </p:spPr>
        <p:txBody>
          <a:bodyPr>
            <a:spAutoFit/>
          </a:bodyPr>
          <a:lstStyle/>
          <a:p>
            <a:endParaRPr lang="ru-RU" dirty="0"/>
          </a:p>
        </p:txBody>
      </p:sp>
      <p:sp>
        <p:nvSpPr>
          <p:cNvPr id="5" name="Заголовок 1">
            <a:extLst>
              <a:ext uri="{FF2B5EF4-FFF2-40B4-BE49-F238E27FC236}">
                <a16:creationId xmlns="" xmlns:a16="http://schemas.microsoft.com/office/drawing/2014/main" id="{0988BC2C-F8AE-481F-A73D-0CE11F397A39}"/>
              </a:ext>
            </a:extLst>
          </p:cNvPr>
          <p:cNvSpPr txBox="1">
            <a:spLocks/>
          </p:cNvSpPr>
          <p:nvPr/>
        </p:nvSpPr>
        <p:spPr>
          <a:xfrm>
            <a:off x="1645920" y="648277"/>
            <a:ext cx="10546080" cy="717010"/>
          </a:xfrm>
          <a:prstGeom prst="rect">
            <a:avLst/>
          </a:prstGeom>
          <a:solidFill>
            <a:schemeClr val="accent4">
              <a:lumMod val="20000"/>
              <a:lumOff val="80000"/>
            </a:schemeClr>
          </a:solidFill>
        </p:spPr>
        <p:txBody>
          <a:bodyPr>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ea typeface="+mn-ea"/>
                <a:cs typeface="+mn-cs"/>
              </a:rPr>
              <a:t>CONCLUSION </a:t>
            </a:r>
            <a:endParaRPr lang="ru-RU" b="1"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ea typeface="+mn-ea"/>
              <a:cs typeface="+mn-cs"/>
            </a:endParaRPr>
          </a:p>
        </p:txBody>
      </p:sp>
      <p:pic>
        <p:nvPicPr>
          <p:cNvPr id="4098" name="Picture 2" descr="Policy and Legislation">
            <a:extLst>
              <a:ext uri="{FF2B5EF4-FFF2-40B4-BE49-F238E27FC236}">
                <a16:creationId xmlns="" xmlns:a16="http://schemas.microsoft.com/office/drawing/2014/main" id="{E0EC0EC0-1B2F-4F31-8F79-102029B7BA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5353" y="2151818"/>
            <a:ext cx="4296647" cy="25543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7638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FA890DA2-EB43-4FD3-ACBD-A59E1E569DD2}"/>
              </a:ext>
            </a:extLst>
          </p:cNvPr>
          <p:cNvSpPr>
            <a:spLocks noGrp="1"/>
          </p:cNvSpPr>
          <p:nvPr>
            <p:ph idx="1"/>
          </p:nvPr>
        </p:nvSpPr>
        <p:spPr>
          <a:xfrm>
            <a:off x="2047674" y="1618696"/>
            <a:ext cx="8915400" cy="3777622"/>
          </a:xfrm>
        </p:spPr>
        <p:txBody>
          <a:bodyPr/>
          <a:lstStyle/>
          <a:p>
            <a:r>
              <a:rPr lang="en-US" dirty="0"/>
              <a:t>Kazakhstan has developed a new concept of environmental safety // Kazakhstan today 07:48 07/29/2003 // http: www. </a:t>
            </a:r>
            <a:r>
              <a:rPr lang="en-US" dirty="0" err="1"/>
              <a:t>ru</a:t>
            </a:r>
            <a:r>
              <a:rPr lang="en-US" dirty="0"/>
              <a:t>.</a:t>
            </a:r>
          </a:p>
          <a:p>
            <a:r>
              <a:rPr lang="en-US" dirty="0"/>
              <a:t>Constitution of the Republic of Kazakhstan dated August 30, 1995 </a:t>
            </a:r>
          </a:p>
          <a:p>
            <a:r>
              <a:rPr lang="en-US" dirty="0"/>
              <a:t>The Concept of Environmental Safety of the Republic of Kazakhstan for 2004-2015 (Decree of the President of the Republic of Kazakhstan dated December 3, 2003 No. 1241)</a:t>
            </a:r>
          </a:p>
          <a:p>
            <a:r>
              <a:rPr lang="en-US" dirty="0"/>
              <a:t>Environmental Code of the Republic of Kazakhstan adopted on January 2, 2021</a:t>
            </a:r>
          </a:p>
          <a:p>
            <a:r>
              <a:rPr lang="en-US" dirty="0"/>
              <a:t>https://qazaqgeography.kz/en/expeditions/kruglogo-stola-zdorove-prirody-blagopoluchie-naroda</a:t>
            </a:r>
          </a:p>
          <a:p>
            <a:endParaRPr lang="ru-RU" dirty="0"/>
          </a:p>
          <a:p>
            <a:endParaRPr lang="ru-RU" dirty="0"/>
          </a:p>
        </p:txBody>
      </p:sp>
      <p:sp>
        <p:nvSpPr>
          <p:cNvPr id="4" name="Заголовок 1">
            <a:extLst>
              <a:ext uri="{FF2B5EF4-FFF2-40B4-BE49-F238E27FC236}">
                <a16:creationId xmlns="" xmlns:a16="http://schemas.microsoft.com/office/drawing/2014/main" id="{C31B3736-54D1-405F-AB84-DC3B6C9CDA40}"/>
              </a:ext>
            </a:extLst>
          </p:cNvPr>
          <p:cNvSpPr txBox="1">
            <a:spLocks noGrp="1"/>
          </p:cNvSpPr>
          <p:nvPr>
            <p:ph type="title"/>
          </p:nvPr>
        </p:nvSpPr>
        <p:spPr>
          <a:xfrm>
            <a:off x="1740024" y="623888"/>
            <a:ext cx="9764590" cy="725518"/>
          </a:xfrm>
          <a:prstGeom prst="rect">
            <a:avLst/>
          </a:prstGeom>
          <a:solidFill>
            <a:schemeClr val="accent4">
              <a:lumMod val="20000"/>
              <a:lumOff val="80000"/>
            </a:schemeClr>
          </a:solidFill>
        </p:spPr>
        <p:txBody>
          <a:bodyPr>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ea typeface="+mn-ea"/>
                <a:cs typeface="+mn-cs"/>
              </a:rPr>
              <a:t>SOURCES </a:t>
            </a:r>
            <a:endParaRPr lang="ru-RU" b="1"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ea typeface="+mn-ea"/>
              <a:cs typeface="+mn-cs"/>
            </a:endParaRPr>
          </a:p>
        </p:txBody>
      </p:sp>
    </p:spTree>
    <p:extLst>
      <p:ext uri="{BB962C8B-B14F-4D97-AF65-F5344CB8AC3E}">
        <p14:creationId xmlns:p14="http://schemas.microsoft.com/office/powerpoint/2010/main" val="2125655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245441F9-8DDC-420A-A498-83D2E49E2EDF}"/>
              </a:ext>
            </a:extLst>
          </p:cNvPr>
          <p:cNvSpPr>
            <a:spLocks noGrp="1"/>
          </p:cNvSpPr>
          <p:nvPr>
            <p:ph type="title"/>
          </p:nvPr>
        </p:nvSpPr>
        <p:spPr/>
        <p:txBody>
          <a:bodyPr/>
          <a:lstStyle/>
          <a:p>
            <a:r>
              <a:rPr lang="en-US" sz="4000" b="1" dirty="0"/>
              <a:t>CONTENT</a:t>
            </a:r>
            <a:endParaRPr lang="ru-RU" sz="4000" b="1" dirty="0"/>
          </a:p>
        </p:txBody>
      </p:sp>
      <p:sp>
        <p:nvSpPr>
          <p:cNvPr id="3" name="Объект 2">
            <a:extLst>
              <a:ext uri="{FF2B5EF4-FFF2-40B4-BE49-F238E27FC236}">
                <a16:creationId xmlns="" xmlns:a16="http://schemas.microsoft.com/office/drawing/2014/main" id="{FB801686-0818-4159-9C53-F006FEDD5226}"/>
              </a:ext>
            </a:extLst>
          </p:cNvPr>
          <p:cNvSpPr>
            <a:spLocks noGrp="1"/>
          </p:cNvSpPr>
          <p:nvPr>
            <p:ph idx="1"/>
          </p:nvPr>
        </p:nvSpPr>
        <p:spPr>
          <a:xfrm>
            <a:off x="1890945" y="1833152"/>
            <a:ext cx="9462748" cy="3777622"/>
          </a:xfrm>
        </p:spPr>
        <p:txBody>
          <a:bodyPr>
            <a:normAutofit fontScale="92500" lnSpcReduction="20000"/>
          </a:bodyPr>
          <a:lstStyle/>
          <a:p>
            <a:pPr marL="0" indent="0">
              <a:buNone/>
            </a:pPr>
            <a:r>
              <a:rPr lang="en-US" sz="2800" dirty="0">
                <a:effectLst>
                  <a:outerShdw blurRad="38100" dist="38100" dir="2700000" algn="tl">
                    <a:srgbClr val="000000">
                      <a:alpha val="43137"/>
                    </a:srgbClr>
                  </a:outerShdw>
                </a:effectLst>
              </a:rPr>
              <a:t>1. What is Environmental Safety?</a:t>
            </a:r>
          </a:p>
          <a:p>
            <a:pPr marL="0" indent="0">
              <a:buNone/>
            </a:pPr>
            <a:r>
              <a:rPr lang="en-US" sz="2800" dirty="0">
                <a:effectLst>
                  <a:outerShdw blurRad="38100" dist="38100" dir="2700000" algn="tl">
                    <a:srgbClr val="000000">
                      <a:alpha val="43137"/>
                    </a:srgbClr>
                  </a:outerShdw>
                </a:effectLst>
              </a:rPr>
              <a:t>2. What problems does the Republic of Kazakhstan see in ensuring environmental safety?</a:t>
            </a:r>
          </a:p>
          <a:p>
            <a:pPr marL="0" indent="0">
              <a:buNone/>
            </a:pPr>
            <a:r>
              <a:rPr lang="en-US" sz="2800" dirty="0">
                <a:effectLst>
                  <a:outerShdw blurRad="38100" dist="38100" dir="2700000" algn="tl">
                    <a:srgbClr val="000000">
                      <a:alpha val="43137"/>
                    </a:srgbClr>
                  </a:outerShdw>
                </a:effectLst>
              </a:rPr>
              <a:t>3. Historical aspect</a:t>
            </a:r>
          </a:p>
          <a:p>
            <a:pPr marL="0" indent="0">
              <a:buNone/>
            </a:pPr>
            <a:r>
              <a:rPr lang="en-US" sz="2800" dirty="0">
                <a:effectLst>
                  <a:outerShdw blurRad="38100" dist="38100" dir="2700000" algn="tl">
                    <a:srgbClr val="000000">
                      <a:alpha val="43137"/>
                    </a:srgbClr>
                  </a:outerShdw>
                </a:effectLst>
              </a:rPr>
              <a:t>4. Concept of Environmental Safety of the Republic of Kazakhstan for 2004-2015</a:t>
            </a:r>
          </a:p>
          <a:p>
            <a:pPr marL="0" indent="0">
              <a:buNone/>
            </a:pPr>
            <a:r>
              <a:rPr lang="en-US" sz="2800" dirty="0">
                <a:effectLst>
                  <a:outerShdw blurRad="38100" dist="38100" dir="2700000" algn="tl">
                    <a:srgbClr val="000000">
                      <a:alpha val="43137"/>
                    </a:srgbClr>
                  </a:outerShdw>
                </a:effectLst>
              </a:rPr>
              <a:t>     4.1. Strategic goals and objectives</a:t>
            </a:r>
          </a:p>
          <a:p>
            <a:pPr marL="0" indent="0">
              <a:buNone/>
            </a:pPr>
            <a:r>
              <a:rPr lang="en-US" sz="2800" dirty="0">
                <a:effectLst>
                  <a:outerShdw blurRad="38100" dist="38100" dir="2700000" algn="tl">
                    <a:srgbClr val="000000">
                      <a:alpha val="43137"/>
                    </a:srgbClr>
                  </a:outerShdw>
                </a:effectLst>
              </a:rPr>
              <a:t>     4.2. Implementation mechanisms</a:t>
            </a:r>
          </a:p>
          <a:p>
            <a:pPr marL="0" indent="0">
              <a:buNone/>
            </a:pPr>
            <a:r>
              <a:rPr lang="en-US" sz="2800" dirty="0">
                <a:effectLst>
                  <a:outerShdw blurRad="38100" dist="38100" dir="2700000" algn="tl">
                    <a:srgbClr val="000000">
                      <a:alpha val="43137"/>
                    </a:srgbClr>
                  </a:outerShdw>
                </a:effectLst>
              </a:rPr>
              <a:t>5</a:t>
            </a:r>
            <a:r>
              <a:rPr lang="ru-RU" sz="2800" dirty="0">
                <a:effectLst>
                  <a:outerShdw blurRad="38100" dist="38100" dir="2700000" algn="tl">
                    <a:srgbClr val="000000">
                      <a:alpha val="43137"/>
                    </a:srgbClr>
                  </a:outerShdw>
                </a:effectLst>
              </a:rPr>
              <a:t>. </a:t>
            </a:r>
            <a:r>
              <a:rPr lang="en-US" sz="2800" dirty="0">
                <a:effectLst>
                  <a:outerShdw blurRad="38100" dist="38100" dir="2700000" algn="tl">
                    <a:srgbClr val="000000">
                      <a:alpha val="43137"/>
                    </a:srgbClr>
                  </a:outerShdw>
                </a:effectLst>
              </a:rPr>
              <a:t>Conclusion</a:t>
            </a:r>
            <a:endParaRPr lang="ru-RU" sz="2800" dirty="0">
              <a:effectLst>
                <a:outerShdw blurRad="38100" dist="38100" dir="2700000" algn="tl">
                  <a:srgbClr val="000000">
                    <a:alpha val="43137"/>
                  </a:srgbClr>
                </a:outerShdw>
              </a:effectLst>
            </a:endParaRPr>
          </a:p>
        </p:txBody>
      </p:sp>
      <p:sp>
        <p:nvSpPr>
          <p:cNvPr id="4" name="Заголовок 1">
            <a:extLst>
              <a:ext uri="{FF2B5EF4-FFF2-40B4-BE49-F238E27FC236}">
                <a16:creationId xmlns="" xmlns:a16="http://schemas.microsoft.com/office/drawing/2014/main" id="{3CE31B79-A1F2-4982-9783-FC02C84B657A}"/>
              </a:ext>
            </a:extLst>
          </p:cNvPr>
          <p:cNvSpPr txBox="1">
            <a:spLocks/>
          </p:cNvSpPr>
          <p:nvPr/>
        </p:nvSpPr>
        <p:spPr>
          <a:xfrm>
            <a:off x="1740024" y="623888"/>
            <a:ext cx="9764590" cy="725518"/>
          </a:xfrm>
          <a:prstGeom prst="rect">
            <a:avLst/>
          </a:prstGeom>
          <a:solidFill>
            <a:schemeClr val="accent4">
              <a:lumMod val="20000"/>
              <a:lumOff val="80000"/>
            </a:schemeClr>
          </a:solidFill>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ea typeface="+mn-ea"/>
                <a:cs typeface="+mn-cs"/>
              </a:rPr>
              <a:t>CONTENT </a:t>
            </a:r>
            <a:endParaRPr lang="ru-RU" b="1"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ea typeface="+mn-ea"/>
              <a:cs typeface="+mn-cs"/>
            </a:endParaRPr>
          </a:p>
        </p:txBody>
      </p:sp>
    </p:spTree>
    <p:extLst>
      <p:ext uri="{BB962C8B-B14F-4D97-AF65-F5344CB8AC3E}">
        <p14:creationId xmlns:p14="http://schemas.microsoft.com/office/powerpoint/2010/main" val="3690725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3086" y="1733987"/>
            <a:ext cx="10690331" cy="1265281"/>
          </a:xfrm>
        </p:spPr>
        <p:txBody>
          <a:bodyPr>
            <a:normAutofit fontScale="77500" lnSpcReduction="20000"/>
          </a:bodyPr>
          <a:lstStyle/>
          <a:p>
            <a:pPr algn="just"/>
            <a:r>
              <a:rPr lang="en-US" sz="3000" b="1" i="1" dirty="0">
                <a:solidFill>
                  <a:srgbClr val="FF0000"/>
                </a:solidFill>
              </a:rPr>
              <a:t>Environmental safety </a:t>
            </a:r>
            <a:r>
              <a:rPr lang="en-US" sz="3000" b="1" i="1" dirty="0">
                <a:solidFill>
                  <a:schemeClr val="tx1"/>
                </a:solidFill>
              </a:rPr>
              <a:t>as an integral part of the national security is understood as the condition of protection of the rights and vital interests of a person, society and the state from threats arising from anthropogenic and natural impacts on the environment.</a:t>
            </a:r>
            <a:endParaRPr lang="en-US" sz="3000" i="1" dirty="0">
              <a:solidFill>
                <a:schemeClr val="tx1"/>
              </a:solidFill>
            </a:endParaRPr>
          </a:p>
          <a:p>
            <a:endParaRPr lang="en-US" dirty="0">
              <a:solidFill>
                <a:schemeClr val="tx1"/>
              </a:solidFill>
            </a:endParaRPr>
          </a:p>
        </p:txBody>
      </p:sp>
      <p:sp>
        <p:nvSpPr>
          <p:cNvPr id="4" name="Прямоугольник 3"/>
          <p:cNvSpPr/>
          <p:nvPr/>
        </p:nvSpPr>
        <p:spPr>
          <a:xfrm>
            <a:off x="1757779" y="679574"/>
            <a:ext cx="9408680" cy="584775"/>
          </a:xfrm>
          <a:prstGeom prst="rect">
            <a:avLst/>
          </a:prstGeom>
          <a:solidFill>
            <a:schemeClr val="accent4">
              <a:lumMod val="20000"/>
              <a:lumOff val="80000"/>
            </a:schemeClr>
          </a:solidFill>
          <a:ln>
            <a:noFill/>
          </a:ln>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a:r>
              <a:rPr lang="en-US" sz="3200" b="1" cap="none" spc="0"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rPr>
              <a:t>1. WHAT IS </a:t>
            </a:r>
            <a:r>
              <a:rPr lang="en-US" sz="3200" b="1"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rPr>
              <a:t>ENVIRONMENTAL SAFETY</a:t>
            </a:r>
            <a:r>
              <a:rPr lang="en-US" sz="3200" b="1" cap="none" spc="0"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rPr>
              <a:t>?</a:t>
            </a:r>
            <a:endParaRPr lang="ru-RU" sz="3200" b="1" cap="none" spc="0"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endParaRPr>
          </a:p>
        </p:txBody>
      </p:sp>
      <p:sp>
        <p:nvSpPr>
          <p:cNvPr id="6" name="Прямоугольник 5"/>
          <p:cNvSpPr/>
          <p:nvPr/>
        </p:nvSpPr>
        <p:spPr>
          <a:xfrm>
            <a:off x="1361915" y="3229797"/>
            <a:ext cx="6196613" cy="2862322"/>
          </a:xfrm>
          <a:prstGeom prst="rect">
            <a:avLst/>
          </a:prstGeom>
        </p:spPr>
        <p:txBody>
          <a:bodyPr wrap="square">
            <a:spAutoFit/>
          </a:bodyPr>
          <a:lstStyle/>
          <a:p>
            <a:pPr algn="just"/>
            <a:r>
              <a:rPr lang="en-US" sz="2000" dirty="0">
                <a:latin typeface="Book Antiqua" panose="02040602050305030304" pitchFamily="18" charset="0"/>
              </a:rPr>
              <a:t>	</a:t>
            </a:r>
            <a:r>
              <a:rPr lang="en-US" sz="2000" dirty="0">
                <a:effectLst>
                  <a:outerShdw blurRad="38100" dist="38100" dir="2700000" algn="tl">
                    <a:srgbClr val="000000">
                      <a:alpha val="43137"/>
                    </a:srgbClr>
                  </a:outerShdw>
                </a:effectLst>
                <a:latin typeface="Book Antiqua" panose="02040602050305030304" pitchFamily="18" charset="0"/>
              </a:rPr>
              <a:t>Environmental safety is ensured by identifying environmental threats, assessing the level of environmental safety of natural and economic systems, developing a set of management measures with the definition of goals, indicators and an action program.</a:t>
            </a:r>
          </a:p>
          <a:p>
            <a:pPr algn="just"/>
            <a:endParaRPr lang="en-US" sz="2000" dirty="0">
              <a:effectLst>
                <a:outerShdw blurRad="38100" dist="38100" dir="2700000" algn="tl">
                  <a:srgbClr val="000000">
                    <a:alpha val="43137"/>
                  </a:srgbClr>
                </a:outerShdw>
              </a:effectLst>
              <a:latin typeface="Book Antiqua" panose="02040602050305030304" pitchFamily="18" charset="0"/>
            </a:endParaRPr>
          </a:p>
          <a:p>
            <a:pPr algn="just"/>
            <a:r>
              <a:rPr lang="en-US" sz="2000" dirty="0">
                <a:effectLst>
                  <a:outerShdw blurRad="38100" dist="38100" dir="2700000" algn="tl">
                    <a:srgbClr val="000000">
                      <a:alpha val="43137"/>
                    </a:srgbClr>
                  </a:outerShdw>
                </a:effectLst>
                <a:latin typeface="Book Antiqua" panose="02040602050305030304" pitchFamily="18" charset="0"/>
              </a:rPr>
              <a:t>         Environmental safety is implemented at the global, regional and local levels.</a:t>
            </a:r>
            <a:endParaRPr lang="ru-RU" sz="2000" dirty="0">
              <a:effectLst>
                <a:outerShdw blurRad="38100" dist="38100" dir="2700000" algn="tl">
                  <a:srgbClr val="000000">
                    <a:alpha val="43137"/>
                  </a:srgbClr>
                </a:outerShdw>
              </a:effectLst>
              <a:latin typeface="Book Antiqua" panose="02040602050305030304" pitchFamily="18" charset="0"/>
            </a:endParaRPr>
          </a:p>
        </p:txBody>
      </p:sp>
      <p:pic>
        <p:nvPicPr>
          <p:cNvPr id="2050" name="Picture 2" descr="Shop - CHC Training">
            <a:extLst>
              <a:ext uri="{FF2B5EF4-FFF2-40B4-BE49-F238E27FC236}">
                <a16:creationId xmlns="" xmlns:a16="http://schemas.microsoft.com/office/drawing/2014/main" id="{A8569EAA-9285-4F3B-9308-97CE1543FC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89903" y="2908808"/>
            <a:ext cx="4202096" cy="3949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6661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642370" y="359636"/>
            <a:ext cx="10289218" cy="1077218"/>
          </a:xfrm>
          <a:prstGeom prst="rect">
            <a:avLst/>
          </a:prstGeom>
          <a:solidFill>
            <a:schemeClr val="accent4">
              <a:lumMod val="20000"/>
              <a:lumOff val="80000"/>
            </a:schemeClr>
          </a:solidFill>
          <a:ln>
            <a:noFill/>
          </a:ln>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r>
              <a:rPr lang="kk-KZ" sz="3200" b="1" cap="none" spc="0"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rPr>
              <a:t>2</a:t>
            </a:r>
            <a:r>
              <a:rPr lang="en-US" sz="3200" b="1" cap="none" spc="0"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rPr>
              <a:t>. What problems does the Republic of Kazakhstan see in ensuring environmental safety?</a:t>
            </a:r>
            <a:endParaRPr lang="ru-RU" sz="3200" b="1" cap="none" spc="0"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endParaRPr>
          </a:p>
        </p:txBody>
      </p:sp>
      <p:sp>
        <p:nvSpPr>
          <p:cNvPr id="6" name="Прямоугольник 5"/>
          <p:cNvSpPr/>
          <p:nvPr/>
        </p:nvSpPr>
        <p:spPr>
          <a:xfrm>
            <a:off x="1219871" y="1820309"/>
            <a:ext cx="5422037" cy="1631216"/>
          </a:xfrm>
          <a:prstGeom prst="rect">
            <a:avLst/>
          </a:prstGeom>
        </p:spPr>
        <p:txBody>
          <a:bodyPr wrap="square">
            <a:spAutoFit/>
          </a:bodyPr>
          <a:lstStyle/>
          <a:p>
            <a:r>
              <a:rPr lang="en-US" sz="2000" u="sng" dirty="0">
                <a:solidFill>
                  <a:srgbClr val="B71E42"/>
                </a:solidFill>
                <a:effectLst>
                  <a:outerShdw blurRad="38100" dist="38100" dir="2700000" algn="tl">
                    <a:srgbClr val="000000">
                      <a:alpha val="43137"/>
                    </a:srgbClr>
                  </a:outerShdw>
                </a:effectLst>
                <a:latin typeface="Book Antiqua" panose="02040602050305030304" pitchFamily="18" charset="0"/>
              </a:rPr>
              <a:t>Global problems:</a:t>
            </a:r>
          </a:p>
          <a:p>
            <a:pPr marL="342900" indent="-342900">
              <a:buFont typeface="Arial" panose="020B0604020202020204" pitchFamily="34" charset="0"/>
              <a:buChar char="•"/>
            </a:pPr>
            <a:r>
              <a:rPr lang="en-US" sz="1600" dirty="0">
                <a:latin typeface="Book Antiqua" panose="02040602050305030304" pitchFamily="18" charset="0"/>
              </a:rPr>
              <a:t>Climate change driven by the greenhouse effect;</a:t>
            </a:r>
          </a:p>
          <a:p>
            <a:pPr marL="342900" indent="-342900">
              <a:buFont typeface="Arial" panose="020B0604020202020204" pitchFamily="34" charset="0"/>
              <a:buChar char="•"/>
            </a:pPr>
            <a:r>
              <a:rPr lang="en-US" sz="1600" dirty="0">
                <a:latin typeface="Book Antiqua" panose="02040602050305030304" pitchFamily="18" charset="0"/>
              </a:rPr>
              <a:t>Destruction of the ozone layer of the earth;</a:t>
            </a:r>
          </a:p>
          <a:p>
            <a:pPr marL="342900" indent="-342900">
              <a:buFont typeface="Arial" panose="020B0604020202020204" pitchFamily="34" charset="0"/>
              <a:buChar char="•"/>
            </a:pPr>
            <a:r>
              <a:rPr lang="en-US" sz="1600" dirty="0">
                <a:latin typeface="Book Antiqua" panose="02040602050305030304" pitchFamily="18" charset="0"/>
              </a:rPr>
              <a:t>Extinction of plant and animal species;</a:t>
            </a:r>
          </a:p>
          <a:p>
            <a:pPr marL="342900" indent="-342900">
              <a:buFont typeface="Arial" panose="020B0604020202020204" pitchFamily="34" charset="0"/>
              <a:buChar char="•"/>
            </a:pPr>
            <a:r>
              <a:rPr lang="en-US" sz="1600" dirty="0">
                <a:latin typeface="Book Antiqua" panose="02040602050305030304" pitchFamily="18" charset="0"/>
              </a:rPr>
              <a:t>Desertification and land degradation;</a:t>
            </a:r>
          </a:p>
          <a:p>
            <a:pPr marL="342900" indent="-342900">
              <a:buFont typeface="Arial" panose="020B0604020202020204" pitchFamily="34" charset="0"/>
              <a:buChar char="•"/>
            </a:pPr>
            <a:endParaRPr lang="ru-RU" sz="1600" dirty="0">
              <a:effectLst>
                <a:outerShdw blurRad="38100" dist="38100" dir="2700000" algn="tl">
                  <a:srgbClr val="000000">
                    <a:alpha val="43137"/>
                  </a:srgbClr>
                </a:outerShdw>
              </a:effectLst>
              <a:latin typeface="Book Antiqua" panose="02040602050305030304" pitchFamily="18" charset="0"/>
            </a:endParaRPr>
          </a:p>
        </p:txBody>
      </p:sp>
      <p:sp>
        <p:nvSpPr>
          <p:cNvPr id="9" name="TextBox 8">
            <a:extLst>
              <a:ext uri="{FF2B5EF4-FFF2-40B4-BE49-F238E27FC236}">
                <a16:creationId xmlns="" xmlns:a16="http://schemas.microsoft.com/office/drawing/2014/main" id="{6E02E714-1CCB-40EE-918F-50F8B9043D9E}"/>
              </a:ext>
            </a:extLst>
          </p:cNvPr>
          <p:cNvSpPr txBox="1"/>
          <p:nvPr/>
        </p:nvSpPr>
        <p:spPr>
          <a:xfrm>
            <a:off x="1219871" y="4027277"/>
            <a:ext cx="10741691" cy="2831544"/>
          </a:xfrm>
          <a:prstGeom prst="rect">
            <a:avLst/>
          </a:prstGeom>
          <a:noFill/>
        </p:spPr>
        <p:txBody>
          <a:bodyPr wrap="square">
            <a:spAutoFit/>
          </a:bodyPr>
          <a:lstStyle/>
          <a:p>
            <a:r>
              <a:rPr lang="en-US" sz="1800" u="sng" dirty="0">
                <a:solidFill>
                  <a:srgbClr val="B71E42"/>
                </a:solidFill>
                <a:effectLst>
                  <a:outerShdw blurRad="38100" dist="38100" dir="2700000" algn="tl">
                    <a:srgbClr val="000000">
                      <a:alpha val="43137"/>
                    </a:srgbClr>
                  </a:outerShdw>
                </a:effectLst>
                <a:latin typeface="Book Antiqua" panose="02040602050305030304" pitchFamily="18" charset="0"/>
              </a:rPr>
              <a:t>National problems:</a:t>
            </a:r>
          </a:p>
          <a:p>
            <a:pPr marL="285750" indent="-285750">
              <a:buFont typeface="Arial" panose="020B0604020202020204" pitchFamily="34" charset="0"/>
              <a:buChar char="•"/>
            </a:pPr>
            <a:r>
              <a:rPr lang="en-US" sz="1600" dirty="0">
                <a:latin typeface="Book Antiqua" panose="02040602050305030304" pitchFamily="18" charset="0"/>
              </a:rPr>
              <a:t>Presence of zones of ecological disaster (the Aral and Semipalatinsk regions);</a:t>
            </a:r>
          </a:p>
          <a:p>
            <a:pPr marL="285750" indent="-285750">
              <a:buFont typeface="Arial" panose="020B0604020202020204" pitchFamily="34" charset="0"/>
              <a:buChar char="•"/>
            </a:pPr>
            <a:r>
              <a:rPr lang="en-US" sz="1600" dirty="0">
                <a:latin typeface="Book Antiqua" panose="02040602050305030304" pitchFamily="18" charset="0"/>
              </a:rPr>
              <a:t>Problems associated with plans for the intensive development of resources on the shelf of the Caspian Sea;</a:t>
            </a:r>
          </a:p>
          <a:p>
            <a:pPr marL="285750" indent="-285750">
              <a:buFont typeface="Arial" panose="020B0604020202020204" pitchFamily="34" charset="0"/>
              <a:buChar char="•"/>
            </a:pPr>
            <a:r>
              <a:rPr lang="en-US" sz="1600" dirty="0">
                <a:latin typeface="Book Antiqua" panose="02040602050305030304" pitchFamily="18" charset="0"/>
              </a:rPr>
              <a:t>Depletion and pollution of water resources (Kazakhstan belongs to the category of countries with a large deficit of water resources);</a:t>
            </a:r>
          </a:p>
          <a:p>
            <a:pPr marL="285750" indent="-285750">
              <a:buFont typeface="Arial" panose="020B0604020202020204" pitchFamily="34" charset="0"/>
              <a:buChar char="•"/>
            </a:pPr>
            <a:r>
              <a:rPr lang="en-US" sz="1600" dirty="0">
                <a:latin typeface="Book Antiqua" panose="02040602050305030304" pitchFamily="18" charset="0"/>
              </a:rPr>
              <a:t>Historical pollution, which include currently abandoned facilities: oil and gas and hydrogeological wells, mines (including those with radioactive waste), tailings and waste water storage;</a:t>
            </a:r>
          </a:p>
          <a:p>
            <a:pPr marL="285750" indent="-285750">
              <a:buFont typeface="Arial" panose="020B0604020202020204" pitchFamily="34" charset="0"/>
              <a:buChar char="•"/>
            </a:pPr>
            <a:r>
              <a:rPr lang="en-US" sz="1600" dirty="0">
                <a:latin typeface="Book Antiqua" panose="02040602050305030304" pitchFamily="18" charset="0"/>
              </a:rPr>
              <a:t>Impact of military space and test facilities (currently, there are 4 military test sites and the Baikonur complex on the territory of Kazakhstan).</a:t>
            </a:r>
          </a:p>
          <a:p>
            <a:pPr marL="285750" indent="-285750">
              <a:buFont typeface="Arial" panose="020B0604020202020204" pitchFamily="34" charset="0"/>
              <a:buChar char="•"/>
            </a:pPr>
            <a:endParaRPr lang="en-US" sz="1600" dirty="0">
              <a:latin typeface="Book Antiqua" panose="02040602050305030304" pitchFamily="18" charset="0"/>
            </a:endParaRPr>
          </a:p>
          <a:p>
            <a:pPr marL="285750" indent="-285750">
              <a:buFont typeface="Arial" panose="020B0604020202020204" pitchFamily="34" charset="0"/>
              <a:buChar char="•"/>
            </a:pPr>
            <a:endParaRPr lang="en-US" sz="1600" dirty="0">
              <a:latin typeface="Book Antiqua" panose="02040602050305030304" pitchFamily="18" charset="0"/>
            </a:endParaRPr>
          </a:p>
        </p:txBody>
      </p:sp>
      <p:sp>
        <p:nvSpPr>
          <p:cNvPr id="8" name="Знак ''плюс'' 7">
            <a:extLst>
              <a:ext uri="{FF2B5EF4-FFF2-40B4-BE49-F238E27FC236}">
                <a16:creationId xmlns="" xmlns:a16="http://schemas.microsoft.com/office/drawing/2014/main" id="{E61918DD-3CFA-4542-AD61-304841830967}"/>
              </a:ext>
            </a:extLst>
          </p:cNvPr>
          <p:cNvSpPr/>
          <p:nvPr/>
        </p:nvSpPr>
        <p:spPr>
          <a:xfrm>
            <a:off x="2602266" y="3364993"/>
            <a:ext cx="656948" cy="532304"/>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5124" name="Picture 4" descr="Презентация по английскому языку на тему: Environmental Problems доклад,  проект">
            <a:extLst>
              <a:ext uri="{FF2B5EF4-FFF2-40B4-BE49-F238E27FC236}">
                <a16:creationId xmlns="" xmlns:a16="http://schemas.microsoft.com/office/drawing/2014/main" id="{B086EA48-E671-442B-9F99-2749E73D86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32572" y="1436854"/>
            <a:ext cx="3748827" cy="28080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2375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3C8AD4D-BE13-4AC5-AA9C-C220F8B63BD8}"/>
              </a:ext>
            </a:extLst>
          </p:cNvPr>
          <p:cNvSpPr>
            <a:spLocks noGrp="1"/>
          </p:cNvSpPr>
          <p:nvPr>
            <p:ph type="title"/>
          </p:nvPr>
        </p:nvSpPr>
        <p:spPr>
          <a:xfrm>
            <a:off x="1645920" y="482729"/>
            <a:ext cx="10546080" cy="717010"/>
          </a:xfrm>
          <a:solidFill>
            <a:schemeClr val="accent4">
              <a:lumMod val="20000"/>
              <a:lumOff val="80000"/>
            </a:schemeClr>
          </a:solidFill>
        </p:spPr>
        <p:txBody>
          <a:bodyPr>
            <a:normAutofit/>
          </a:bodyPr>
          <a:lstStyle/>
          <a:p>
            <a:r>
              <a:rPr lang="en-US" b="1"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ea typeface="+mn-ea"/>
                <a:cs typeface="+mn-cs"/>
              </a:rPr>
              <a:t>3. HISTORICAL ASPECT</a:t>
            </a:r>
            <a:endParaRPr lang="ru-RU" b="1"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ea typeface="+mn-ea"/>
              <a:cs typeface="+mn-cs"/>
            </a:endParaRPr>
          </a:p>
        </p:txBody>
      </p:sp>
      <p:sp>
        <p:nvSpPr>
          <p:cNvPr id="8" name="Прямоугольник 7">
            <a:extLst>
              <a:ext uri="{FF2B5EF4-FFF2-40B4-BE49-F238E27FC236}">
                <a16:creationId xmlns="" xmlns:a16="http://schemas.microsoft.com/office/drawing/2014/main" id="{ABA6DF21-0544-486C-9B47-C7869985CB8E}"/>
              </a:ext>
            </a:extLst>
          </p:cNvPr>
          <p:cNvSpPr/>
          <p:nvPr/>
        </p:nvSpPr>
        <p:spPr>
          <a:xfrm>
            <a:off x="1438182" y="3148258"/>
            <a:ext cx="10457894" cy="1415772"/>
          </a:xfrm>
          <a:prstGeom prst="rect">
            <a:avLst/>
          </a:prstGeom>
        </p:spPr>
        <p:txBody>
          <a:bodyPr wrap="square">
            <a:spAutoFit/>
          </a:bodyPr>
          <a:lstStyle/>
          <a:p>
            <a:r>
              <a:rPr lang="en-US" sz="1600" b="1" dirty="0">
                <a:solidFill>
                  <a:srgbClr val="B71E42"/>
                </a:solidFill>
                <a:effectLst>
                  <a:outerShdw blurRad="38100" dist="38100" dir="2700000" algn="tl">
                    <a:srgbClr val="000000">
                      <a:alpha val="43137"/>
                    </a:srgbClr>
                  </a:outerShdw>
                </a:effectLst>
              </a:rPr>
              <a:t>2. </a:t>
            </a:r>
            <a:r>
              <a:rPr lang="en-US" sz="1400" b="1" dirty="0">
                <a:solidFill>
                  <a:srgbClr val="B71E42"/>
                </a:solidFill>
              </a:rPr>
              <a:t>The first Concept of Environmental Safety in Kazakhstan was adopted in 1996</a:t>
            </a:r>
          </a:p>
          <a:p>
            <a:pPr algn="just"/>
            <a:r>
              <a:rPr lang="en-US" sz="1400" dirty="0"/>
              <a:t>The Concept took into account desertification control</a:t>
            </a:r>
            <a:r>
              <a:rPr lang="kk-KZ" sz="1400" dirty="0"/>
              <a:t> </a:t>
            </a:r>
            <a:r>
              <a:rPr lang="en-US" sz="1400" dirty="0"/>
              <a:t>and related poverty, reducing emissions into the environment, preserving biodiversity, ensuring access to drinking water, as well as environmental problems arising from the growth of industrial production in the Republic. In general, it played a positive role at the initial stage of the construction of Kazakhstan's sovereignty. At the same time, it did not take into account some important points of the political strategy in the field of ecology.</a:t>
            </a:r>
            <a:endParaRPr lang="ru-RU" sz="1400" dirty="0"/>
          </a:p>
        </p:txBody>
      </p:sp>
      <p:sp>
        <p:nvSpPr>
          <p:cNvPr id="6" name="TextBox 5">
            <a:extLst>
              <a:ext uri="{FF2B5EF4-FFF2-40B4-BE49-F238E27FC236}">
                <a16:creationId xmlns="" xmlns:a16="http://schemas.microsoft.com/office/drawing/2014/main" id="{2F40C73C-1ABD-4C61-84D1-AB71AC3BD456}"/>
              </a:ext>
            </a:extLst>
          </p:cNvPr>
          <p:cNvSpPr txBox="1"/>
          <p:nvPr/>
        </p:nvSpPr>
        <p:spPr>
          <a:xfrm>
            <a:off x="1438182" y="4665652"/>
            <a:ext cx="10457895" cy="1692771"/>
          </a:xfrm>
          <a:prstGeom prst="rect">
            <a:avLst/>
          </a:prstGeom>
          <a:noFill/>
        </p:spPr>
        <p:txBody>
          <a:bodyPr wrap="square">
            <a:spAutoFit/>
          </a:bodyPr>
          <a:lstStyle/>
          <a:p>
            <a:pPr algn="just"/>
            <a:r>
              <a:rPr lang="en-US" b="1" dirty="0">
                <a:solidFill>
                  <a:srgbClr val="B71E42"/>
                </a:solidFill>
                <a:effectLst>
                  <a:outerShdw blurRad="38100" dist="38100" dir="2700000" algn="tl">
                    <a:srgbClr val="000000">
                      <a:alpha val="43137"/>
                    </a:srgbClr>
                  </a:outerShdw>
                </a:effectLst>
              </a:rPr>
              <a:t>3. </a:t>
            </a:r>
            <a:r>
              <a:rPr lang="en-US" sz="1400" dirty="0"/>
              <a:t>Reforming environmental policy began at the beginning of the 21st century, when researchers and scientists started talking about greening the economy, legislation and society. In December 2003, according to the decree of the President of the Republic of Kazakhstan No. 1241, in order to ensure the environmental safety of the Republic of Kazakhstan and determine a set of state and political measures for the sustainable environmental development of the country, the </a:t>
            </a:r>
            <a:r>
              <a:rPr lang="en-US" sz="1400" b="1" dirty="0">
                <a:solidFill>
                  <a:srgbClr val="B71E42"/>
                </a:solidFill>
              </a:rPr>
              <a:t>Concept of Environmental Safety of the Republic of Kazakhstan for 2004-2015 </a:t>
            </a:r>
            <a:r>
              <a:rPr lang="en-US" sz="1400" dirty="0"/>
              <a:t>was approved. The government of the country developed and approved an action plan for 2004-2006 for the implementation of the Concept. </a:t>
            </a:r>
            <a:endParaRPr lang="ru-RU" sz="1400" dirty="0"/>
          </a:p>
        </p:txBody>
      </p:sp>
      <p:sp>
        <p:nvSpPr>
          <p:cNvPr id="5" name="Стрелка: вниз 4">
            <a:extLst>
              <a:ext uri="{FF2B5EF4-FFF2-40B4-BE49-F238E27FC236}">
                <a16:creationId xmlns="" xmlns:a16="http://schemas.microsoft.com/office/drawing/2014/main" id="{54F9FE47-FF5F-4211-96A2-C956FCE491C5}"/>
              </a:ext>
            </a:extLst>
          </p:cNvPr>
          <p:cNvSpPr/>
          <p:nvPr/>
        </p:nvSpPr>
        <p:spPr>
          <a:xfrm>
            <a:off x="5678749" y="6324016"/>
            <a:ext cx="834501" cy="488272"/>
          </a:xfrm>
          <a:prstGeom prst="downArrow">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accent5">
                  <a:lumMod val="20000"/>
                  <a:lumOff val="80000"/>
                </a:schemeClr>
              </a:solidFill>
            </a:endParaRPr>
          </a:p>
        </p:txBody>
      </p:sp>
      <p:sp>
        <p:nvSpPr>
          <p:cNvPr id="11" name="TextBox 10">
            <a:extLst>
              <a:ext uri="{FF2B5EF4-FFF2-40B4-BE49-F238E27FC236}">
                <a16:creationId xmlns="" xmlns:a16="http://schemas.microsoft.com/office/drawing/2014/main" id="{51499373-FC62-48B5-9086-EFDD3AA67B54}"/>
              </a:ext>
            </a:extLst>
          </p:cNvPr>
          <p:cNvSpPr txBox="1"/>
          <p:nvPr/>
        </p:nvSpPr>
        <p:spPr>
          <a:xfrm>
            <a:off x="1438183" y="1401419"/>
            <a:ext cx="10457894" cy="1600438"/>
          </a:xfrm>
          <a:prstGeom prst="rect">
            <a:avLst/>
          </a:prstGeom>
          <a:noFill/>
        </p:spPr>
        <p:txBody>
          <a:bodyPr wrap="square">
            <a:spAutoFit/>
          </a:bodyPr>
          <a:lstStyle/>
          <a:p>
            <a:pPr algn="just"/>
            <a:r>
              <a:rPr lang="en-US" sz="1400" b="1" dirty="0">
                <a:solidFill>
                  <a:srgbClr val="B71E42"/>
                </a:solidFill>
                <a:effectLst>
                  <a:outerShdw blurRad="38100" dist="38100" dir="2700000" algn="tl">
                    <a:srgbClr val="000000">
                      <a:alpha val="43137"/>
                    </a:srgbClr>
                  </a:outerShdw>
                </a:effectLst>
              </a:rPr>
              <a:t>1</a:t>
            </a:r>
            <a:r>
              <a:rPr lang="en-US" sz="1400" dirty="0"/>
              <a:t>. One of the fundamental documents in the environmental safety policy of Kazakhstan was the </a:t>
            </a:r>
            <a:r>
              <a:rPr lang="en-US" sz="1400" b="1" dirty="0">
                <a:solidFill>
                  <a:srgbClr val="B71E42"/>
                </a:solidFill>
              </a:rPr>
              <a:t>Constitution of the Republic of Kazakhstan dated August 30, 1995</a:t>
            </a:r>
            <a:r>
              <a:rPr lang="en-US" sz="1400" dirty="0"/>
              <a:t>. The foundations of the state environmental policy were laid there. Its Articles 6, 31 and 38, which initially approved and put into effect a new ecological and nature conservation concept, have an ecological and legal character. Its essence is that "</a:t>
            </a:r>
            <a:r>
              <a:rPr lang="en-US" sz="1400" i="1" dirty="0">
                <a:solidFill>
                  <a:srgbClr val="B71E42"/>
                </a:solidFill>
              </a:rPr>
              <a:t>the state aims to protect the environment favorable for human life and health</a:t>
            </a:r>
            <a:r>
              <a:rPr lang="en-US" sz="1400" dirty="0"/>
              <a:t>", that "</a:t>
            </a:r>
            <a:r>
              <a:rPr lang="en-US" sz="1400" i="1" dirty="0">
                <a:solidFill>
                  <a:srgbClr val="B71E42"/>
                </a:solidFill>
              </a:rPr>
              <a:t>concealment by officials of facts and circumstances that threaten the life and health of people, entails responsibility in accordance with the law</a:t>
            </a:r>
            <a:r>
              <a:rPr lang="en-US" sz="1400" dirty="0"/>
              <a:t>" (Article 31). Also, it contains such a fundamental rule: "</a:t>
            </a:r>
            <a:r>
              <a:rPr lang="en-US" sz="1400" i="1" dirty="0">
                <a:solidFill>
                  <a:srgbClr val="B71E42"/>
                </a:solidFill>
              </a:rPr>
              <a:t>Citizens of the Republic of Kazakhstan are obliged to preserve nature and take good care of natural resources</a:t>
            </a:r>
            <a:r>
              <a:rPr lang="en-US" sz="1400" dirty="0"/>
              <a:t>" (Article 38).</a:t>
            </a:r>
            <a:endParaRPr lang="ru-RU" sz="1400" dirty="0"/>
          </a:p>
        </p:txBody>
      </p:sp>
    </p:spTree>
    <p:extLst>
      <p:ext uri="{BB962C8B-B14F-4D97-AF65-F5344CB8AC3E}">
        <p14:creationId xmlns:p14="http://schemas.microsoft.com/office/powerpoint/2010/main" val="3282732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3C8AD4D-BE13-4AC5-AA9C-C220F8B63BD8}"/>
              </a:ext>
            </a:extLst>
          </p:cNvPr>
          <p:cNvSpPr>
            <a:spLocks noGrp="1"/>
          </p:cNvSpPr>
          <p:nvPr>
            <p:ph type="title"/>
          </p:nvPr>
        </p:nvSpPr>
        <p:spPr>
          <a:xfrm>
            <a:off x="1645920" y="648277"/>
            <a:ext cx="10546080" cy="717010"/>
          </a:xfrm>
          <a:solidFill>
            <a:schemeClr val="accent4">
              <a:lumMod val="20000"/>
              <a:lumOff val="80000"/>
            </a:schemeClr>
          </a:solidFill>
        </p:spPr>
        <p:txBody>
          <a:bodyPr>
            <a:normAutofit/>
          </a:bodyPr>
          <a:lstStyle/>
          <a:p>
            <a:r>
              <a:rPr lang="en-US" b="1"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ea typeface="+mn-ea"/>
                <a:cs typeface="+mn-cs"/>
              </a:rPr>
              <a:t>3. HISTORICAL ASPECT</a:t>
            </a:r>
            <a:endParaRPr lang="ru-RU" b="1"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ea typeface="+mn-ea"/>
              <a:cs typeface="+mn-cs"/>
            </a:endParaRPr>
          </a:p>
        </p:txBody>
      </p:sp>
      <p:sp>
        <p:nvSpPr>
          <p:cNvPr id="8" name="Прямоугольник 7">
            <a:extLst>
              <a:ext uri="{FF2B5EF4-FFF2-40B4-BE49-F238E27FC236}">
                <a16:creationId xmlns="" xmlns:a16="http://schemas.microsoft.com/office/drawing/2014/main" id="{ABA6DF21-0544-486C-9B47-C7869985CB8E}"/>
              </a:ext>
            </a:extLst>
          </p:cNvPr>
          <p:cNvSpPr/>
          <p:nvPr/>
        </p:nvSpPr>
        <p:spPr>
          <a:xfrm>
            <a:off x="1438182" y="1546796"/>
            <a:ext cx="10154377" cy="1384995"/>
          </a:xfrm>
          <a:prstGeom prst="rect">
            <a:avLst/>
          </a:prstGeom>
        </p:spPr>
        <p:txBody>
          <a:bodyPr wrap="square">
            <a:spAutoFit/>
          </a:bodyPr>
          <a:lstStyle/>
          <a:p>
            <a:pPr algn="just"/>
            <a:r>
              <a:rPr lang="en-US" sz="1600" b="1" dirty="0">
                <a:solidFill>
                  <a:srgbClr val="B71E42"/>
                </a:solidFill>
                <a:effectLst>
                  <a:outerShdw blurRad="38100" dist="38100" dir="2700000" algn="tl">
                    <a:srgbClr val="000000">
                      <a:alpha val="43137"/>
                    </a:srgbClr>
                  </a:outerShdw>
                </a:effectLst>
              </a:rPr>
              <a:t>3</a:t>
            </a:r>
            <a:r>
              <a:rPr lang="en-US" dirty="0"/>
              <a:t>. </a:t>
            </a:r>
            <a:r>
              <a:rPr lang="en-US" sz="1600" dirty="0">
                <a:effectLst>
                  <a:outerShdw blurRad="38100" dist="38100" dir="2700000" algn="tl">
                    <a:srgbClr val="000000">
                      <a:alpha val="43137"/>
                    </a:srgbClr>
                  </a:outerShdw>
                </a:effectLst>
              </a:rPr>
              <a:t>In January </a:t>
            </a:r>
            <a:r>
              <a:rPr lang="en-US" sz="1600" b="1" dirty="0">
                <a:solidFill>
                  <a:srgbClr val="B71E42"/>
                </a:solidFill>
                <a:effectLst>
                  <a:outerShdw blurRad="38100" dist="38100" dir="2700000" algn="tl">
                    <a:srgbClr val="000000">
                      <a:alpha val="43137"/>
                    </a:srgbClr>
                  </a:outerShdw>
                </a:effectLst>
              </a:rPr>
              <a:t>2007, the Environmental Code </a:t>
            </a:r>
            <a:r>
              <a:rPr lang="en-US" sz="1600" dirty="0">
                <a:effectLst>
                  <a:outerShdw blurRad="38100" dist="38100" dir="2700000" algn="tl">
                    <a:srgbClr val="000000">
                      <a:alpha val="43137"/>
                    </a:srgbClr>
                  </a:outerShdw>
                </a:effectLst>
              </a:rPr>
              <a:t>of the Republic of Kazakhstan was adopted, which summarized and systematized environmental protection issues at the legislative level, raised the status of environmental requirements and standards to the level of direct legislative acts, and promotes the introduction of international standards into the practice of environmental protection in the Republic.</a:t>
            </a:r>
            <a:endParaRPr lang="ru-RU" sz="1600" dirty="0">
              <a:effectLst>
                <a:outerShdw blurRad="38100" dist="38100" dir="2700000" algn="tl">
                  <a:srgbClr val="000000">
                    <a:alpha val="43137"/>
                  </a:srgbClr>
                </a:outerShdw>
              </a:effectLst>
            </a:endParaRPr>
          </a:p>
        </p:txBody>
      </p:sp>
      <p:sp>
        <p:nvSpPr>
          <p:cNvPr id="6" name="TextBox 5">
            <a:extLst>
              <a:ext uri="{FF2B5EF4-FFF2-40B4-BE49-F238E27FC236}">
                <a16:creationId xmlns="" xmlns:a16="http://schemas.microsoft.com/office/drawing/2014/main" id="{2F40C73C-1ABD-4C61-84D1-AB71AC3BD456}"/>
              </a:ext>
            </a:extLst>
          </p:cNvPr>
          <p:cNvSpPr txBox="1"/>
          <p:nvPr/>
        </p:nvSpPr>
        <p:spPr>
          <a:xfrm>
            <a:off x="1447060" y="2987491"/>
            <a:ext cx="10227076" cy="1815882"/>
          </a:xfrm>
          <a:prstGeom prst="rect">
            <a:avLst/>
          </a:prstGeom>
          <a:noFill/>
        </p:spPr>
        <p:txBody>
          <a:bodyPr wrap="square">
            <a:spAutoFit/>
          </a:bodyPr>
          <a:lstStyle/>
          <a:p>
            <a:pPr algn="just"/>
            <a:r>
              <a:rPr lang="en-US" sz="1600" b="1" dirty="0">
                <a:solidFill>
                  <a:srgbClr val="B71E42"/>
                </a:solidFill>
                <a:effectLst>
                  <a:outerShdw blurRad="38100" dist="38100" dir="2700000" algn="tl">
                    <a:srgbClr val="000000">
                      <a:alpha val="43137"/>
                    </a:srgbClr>
                  </a:outerShdw>
                </a:effectLst>
              </a:rPr>
              <a:t>4. </a:t>
            </a:r>
            <a:r>
              <a:rPr lang="en-US" sz="1600" dirty="0">
                <a:effectLst>
                  <a:outerShdw blurRad="38100" dist="38100" dir="2700000" algn="tl">
                    <a:srgbClr val="000000">
                      <a:alpha val="43137"/>
                    </a:srgbClr>
                  </a:outerShdw>
                </a:effectLst>
              </a:rPr>
              <a:t>The main strategic document for the development of the Republic of Kazakhstan of a long-term nature is the</a:t>
            </a:r>
            <a:r>
              <a:rPr lang="en-US" sz="1600" b="1" dirty="0">
                <a:solidFill>
                  <a:srgbClr val="B71E42"/>
                </a:solidFill>
                <a:effectLst>
                  <a:outerShdw blurRad="38100" dist="38100" dir="2700000" algn="tl">
                    <a:srgbClr val="000000">
                      <a:alpha val="43137"/>
                    </a:srgbClr>
                  </a:outerShdw>
                </a:effectLst>
              </a:rPr>
              <a:t> STRATEGY "Kazakhstan-2050"</a:t>
            </a:r>
            <a:r>
              <a:rPr lang="en-US" sz="1600" dirty="0">
                <a:effectLst>
                  <a:outerShdw blurRad="38100" dist="38100" dir="2700000" algn="tl">
                    <a:srgbClr val="000000">
                      <a:alpha val="43137"/>
                    </a:srgbClr>
                  </a:outerShdw>
                </a:effectLst>
              </a:rPr>
              <a:t>. This document is a guideline for choosing the main directions for the development of ecological infrastructure of regional and local importance for a new long-term period until 2050. The main objectives of the Strategy regarding environmental protection and the use of natural resources are as follows: increasing the share of alternative and renewable electricity; resolving problems with the supply of drinking water to the population and the supply of water to agriculture; raise the productivity of agricultural land and etc.</a:t>
            </a:r>
            <a:endParaRPr lang="ru-RU" sz="1600" dirty="0">
              <a:effectLst>
                <a:outerShdw blurRad="38100" dist="38100" dir="2700000" algn="tl">
                  <a:srgbClr val="000000">
                    <a:alpha val="43137"/>
                  </a:srgbClr>
                </a:outerShdw>
              </a:effectLst>
            </a:endParaRPr>
          </a:p>
        </p:txBody>
      </p:sp>
      <p:sp>
        <p:nvSpPr>
          <p:cNvPr id="7" name="Прямоугольник 6">
            <a:extLst>
              <a:ext uri="{FF2B5EF4-FFF2-40B4-BE49-F238E27FC236}">
                <a16:creationId xmlns="" xmlns:a16="http://schemas.microsoft.com/office/drawing/2014/main" id="{D4D2CF8D-7D89-4A83-A58F-F13F248CF263}"/>
              </a:ext>
            </a:extLst>
          </p:cNvPr>
          <p:cNvSpPr/>
          <p:nvPr/>
        </p:nvSpPr>
        <p:spPr>
          <a:xfrm>
            <a:off x="1438182" y="4859073"/>
            <a:ext cx="10227076" cy="1877437"/>
          </a:xfrm>
          <a:prstGeom prst="rect">
            <a:avLst/>
          </a:prstGeom>
        </p:spPr>
        <p:txBody>
          <a:bodyPr wrap="square">
            <a:spAutoFit/>
          </a:bodyPr>
          <a:lstStyle/>
          <a:p>
            <a:pPr algn="just"/>
            <a:r>
              <a:rPr lang="en-US" sz="1600" b="1" dirty="0">
                <a:solidFill>
                  <a:srgbClr val="B71E42"/>
                </a:solidFill>
                <a:effectLst>
                  <a:outerShdw blurRad="38100" dist="38100" dir="2700000" algn="tl">
                    <a:srgbClr val="000000">
                      <a:alpha val="43137"/>
                    </a:srgbClr>
                  </a:outerShdw>
                </a:effectLst>
              </a:rPr>
              <a:t>5</a:t>
            </a:r>
            <a:r>
              <a:rPr lang="en-US" dirty="0"/>
              <a:t>.</a:t>
            </a:r>
            <a:r>
              <a:rPr lang="en-US" sz="1800" dirty="0">
                <a:effectLst>
                  <a:outerShdw blurRad="38100" dist="38100" dir="2700000" algn="tl">
                    <a:srgbClr val="000000">
                      <a:alpha val="43137"/>
                    </a:srgbClr>
                  </a:outerShdw>
                </a:effectLst>
              </a:rPr>
              <a:t> </a:t>
            </a:r>
            <a:r>
              <a:rPr lang="en-US" sz="1600" dirty="0">
                <a:effectLst>
                  <a:outerShdw blurRad="38100" dist="38100" dir="2700000" algn="tl">
                    <a:srgbClr val="000000">
                      <a:alpha val="43137"/>
                    </a:srgbClr>
                  </a:outerShdw>
                </a:effectLst>
              </a:rPr>
              <a:t>Environmentalization the economy, society and legislation has gradually transformed into a policy of transition to a </a:t>
            </a:r>
            <a:r>
              <a:rPr lang="en-US" sz="1600" b="1" dirty="0">
                <a:solidFill>
                  <a:srgbClr val="B71E42"/>
                </a:solidFill>
                <a:effectLst>
                  <a:outerShdw blurRad="38100" dist="38100" dir="2700000" algn="tl">
                    <a:srgbClr val="000000">
                      <a:alpha val="43137"/>
                    </a:srgbClr>
                  </a:outerShdw>
                </a:effectLst>
              </a:rPr>
              <a:t>"Green Economy"</a:t>
            </a:r>
            <a:r>
              <a:rPr lang="en-US" sz="1600" dirty="0">
                <a:effectLst>
                  <a:outerShdw blurRad="38100" dist="38100" dir="2700000" algn="tl">
                    <a:srgbClr val="000000">
                      <a:alpha val="43137"/>
                    </a:srgbClr>
                  </a:outerShdw>
                </a:effectLst>
              </a:rPr>
              <a:t>, adopted by the Decree of the President of the Republic of Kazakhstan dated May 30, 2013 No. 577. Measures for the transition to a "green economy", according to the Green Economy Concept, proposed to be implemented in the following areas: sustainable use of water resources, development of sustainable and highly productive agriculture, energy conservation and energy efficiency, development of the electric power industry, waste management system, reduction of air pollution and conservation and effective management of ecosystems.</a:t>
            </a:r>
            <a:r>
              <a:rPr lang="en-US" sz="1600" dirty="0"/>
              <a:t> </a:t>
            </a:r>
            <a:endParaRPr lang="ru-RU" sz="1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96803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3C8AD4D-BE13-4AC5-AA9C-C220F8B63BD8}"/>
              </a:ext>
            </a:extLst>
          </p:cNvPr>
          <p:cNvSpPr>
            <a:spLocks noGrp="1"/>
          </p:cNvSpPr>
          <p:nvPr>
            <p:ph type="title"/>
          </p:nvPr>
        </p:nvSpPr>
        <p:spPr>
          <a:xfrm>
            <a:off x="1645920" y="648277"/>
            <a:ext cx="10546080" cy="717010"/>
          </a:xfrm>
          <a:solidFill>
            <a:schemeClr val="accent4">
              <a:lumMod val="20000"/>
              <a:lumOff val="80000"/>
            </a:schemeClr>
          </a:solidFill>
        </p:spPr>
        <p:txBody>
          <a:bodyPr>
            <a:normAutofit/>
          </a:bodyPr>
          <a:lstStyle/>
          <a:p>
            <a:r>
              <a:rPr lang="en-US" b="1"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ea typeface="+mn-ea"/>
                <a:cs typeface="+mn-cs"/>
              </a:rPr>
              <a:t>3. HISTORICAL ASPECT</a:t>
            </a:r>
            <a:endParaRPr lang="ru-RU" b="1"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ea typeface="+mn-ea"/>
              <a:cs typeface="+mn-cs"/>
            </a:endParaRPr>
          </a:p>
        </p:txBody>
      </p:sp>
      <p:sp>
        <p:nvSpPr>
          <p:cNvPr id="10" name="Прямоугольник 9">
            <a:extLst>
              <a:ext uri="{FF2B5EF4-FFF2-40B4-BE49-F238E27FC236}">
                <a16:creationId xmlns="" xmlns:a16="http://schemas.microsoft.com/office/drawing/2014/main" id="{47DA1ACA-5E6F-46FC-9F40-2B7D5C6006E7}"/>
              </a:ext>
            </a:extLst>
          </p:cNvPr>
          <p:cNvSpPr/>
          <p:nvPr/>
        </p:nvSpPr>
        <p:spPr>
          <a:xfrm>
            <a:off x="1509202" y="1583961"/>
            <a:ext cx="10154377" cy="3323987"/>
          </a:xfrm>
          <a:prstGeom prst="rect">
            <a:avLst/>
          </a:prstGeom>
        </p:spPr>
        <p:txBody>
          <a:bodyPr wrap="square">
            <a:spAutoFit/>
          </a:bodyPr>
          <a:lstStyle/>
          <a:p>
            <a:pPr algn="just"/>
            <a:r>
              <a:rPr lang="en-US" sz="1400" b="1" dirty="0">
                <a:solidFill>
                  <a:srgbClr val="B71E42"/>
                </a:solidFill>
                <a:effectLst>
                  <a:outerShdw blurRad="38100" dist="38100" dir="2700000" algn="tl">
                    <a:srgbClr val="000000">
                      <a:alpha val="43137"/>
                    </a:srgbClr>
                  </a:outerShdw>
                </a:effectLst>
              </a:rPr>
              <a:t>6.</a:t>
            </a:r>
            <a:r>
              <a:rPr lang="en-US" sz="1400" dirty="0"/>
              <a:t> </a:t>
            </a:r>
            <a:r>
              <a:rPr lang="en-US" sz="1400" dirty="0">
                <a:effectLst>
                  <a:outerShdw blurRad="38100" dist="38100" dir="2700000" algn="tl">
                    <a:srgbClr val="000000">
                      <a:alpha val="43137"/>
                    </a:srgbClr>
                  </a:outerShdw>
                </a:effectLst>
              </a:rPr>
              <a:t>On </a:t>
            </a:r>
            <a:r>
              <a:rPr lang="en-US" sz="1400" b="1" dirty="0">
                <a:solidFill>
                  <a:srgbClr val="B71E42"/>
                </a:solidFill>
                <a:effectLst>
                  <a:outerShdw blurRad="38100" dist="38100" dir="2700000" algn="tl">
                    <a:srgbClr val="000000">
                      <a:alpha val="43137"/>
                    </a:srgbClr>
                  </a:outerShdw>
                </a:effectLst>
              </a:rPr>
              <a:t>September 28, 2020</a:t>
            </a:r>
            <a:r>
              <a:rPr lang="en-US" sz="1400" dirty="0">
                <a:effectLst>
                  <a:outerShdw blurRad="38100" dist="38100" dir="2700000" algn="tl">
                    <a:srgbClr val="000000">
                      <a:alpha val="43137"/>
                    </a:srgbClr>
                  </a:outerShdw>
                </a:effectLst>
              </a:rPr>
              <a:t>, at the initiative of the Republican Public Association "</a:t>
            </a:r>
            <a:r>
              <a:rPr lang="en-US" sz="1400" dirty="0" err="1">
                <a:effectLst>
                  <a:outerShdw blurRad="38100" dist="38100" dir="2700000" algn="tl">
                    <a:srgbClr val="000000">
                      <a:alpha val="43137"/>
                    </a:srgbClr>
                  </a:outerShdw>
                </a:effectLst>
              </a:rPr>
              <a:t>QazaqGeography</a:t>
            </a:r>
            <a:r>
              <a:rPr lang="en-US" sz="1400" dirty="0">
                <a:effectLst>
                  <a:outerShdw blurRad="38100" dist="38100" dir="2700000" algn="tl">
                    <a:srgbClr val="000000">
                      <a:alpha val="43137"/>
                    </a:srgbClr>
                  </a:outerShdw>
                </a:effectLst>
              </a:rPr>
              <a:t>", a round table was held on the topic: "The health of nature - the well-being of the people". The roundtable participants noted that in the context of the coronavirus pandemic, the problems of preserving and sustainable development of the natural environment, as the main source of human health and well-being, have become even more aggravated. In this context, the participants of the round table consider it necessary:</a:t>
            </a:r>
          </a:p>
          <a:p>
            <a:pPr algn="just"/>
            <a:r>
              <a:rPr lang="en-US" sz="1400" dirty="0">
                <a:effectLst>
                  <a:outerShdw blurRad="38100" dist="38100" dir="2700000" algn="tl">
                    <a:srgbClr val="000000">
                      <a:alpha val="43137"/>
                    </a:srgbClr>
                  </a:outerShdw>
                </a:effectLst>
              </a:rPr>
              <a:t>     1. To develop the Concept of environmental safety of the Republic of Kazakhstan until 2050 in accordance with the principles of sustainable development;</a:t>
            </a:r>
          </a:p>
          <a:p>
            <a:pPr algn="just"/>
            <a:r>
              <a:rPr lang="en-US" sz="1400" dirty="0">
                <a:effectLst>
                  <a:outerShdw blurRad="38100" dist="38100" dir="2700000" algn="tl">
                    <a:srgbClr val="000000">
                      <a:alpha val="43137"/>
                    </a:srgbClr>
                  </a:outerShdw>
                </a:effectLst>
              </a:rPr>
              <a:t>     2. To approve the "Concept for the conservation and sustainable use of biological diversity of the Republic of Kazakhstan“;</a:t>
            </a:r>
          </a:p>
          <a:p>
            <a:pPr algn="just"/>
            <a:r>
              <a:rPr lang="en-US" sz="1400" dirty="0">
                <a:effectLst>
                  <a:outerShdw blurRad="38100" dist="38100" dir="2700000" algn="tl">
                    <a:srgbClr val="000000">
                      <a:alpha val="43137"/>
                    </a:srgbClr>
                  </a:outerShdw>
                </a:effectLst>
              </a:rPr>
              <a:t>     3. To introduce advanced methods and technologies into the educational process to improve the ecological culture of the younger generation;</a:t>
            </a:r>
          </a:p>
          <a:p>
            <a:pPr algn="just"/>
            <a:r>
              <a:rPr lang="en-US" sz="1400" dirty="0">
                <a:effectLst>
                  <a:outerShdw blurRad="38100" dist="38100" dir="2700000" algn="tl">
                    <a:srgbClr val="000000">
                      <a:alpha val="43137"/>
                    </a:srgbClr>
                  </a:outerShdw>
                </a:effectLst>
              </a:rPr>
              <a:t>     4. To promote the development of ecotourism;</a:t>
            </a:r>
          </a:p>
          <a:p>
            <a:pPr algn="just"/>
            <a:r>
              <a:rPr lang="en-US" sz="1400" dirty="0">
                <a:effectLst>
                  <a:outerShdw blurRad="38100" dist="38100" dir="2700000" algn="tl">
                    <a:srgbClr val="000000">
                      <a:alpha val="43137"/>
                    </a:srgbClr>
                  </a:outerShdw>
                </a:effectLst>
              </a:rPr>
              <a:t>     5. To create in Kazakhstan on the basis of the Republican public association "</a:t>
            </a:r>
            <a:r>
              <a:rPr lang="en-US" sz="1400" dirty="0" err="1">
                <a:effectLst>
                  <a:outerShdw blurRad="38100" dist="38100" dir="2700000" algn="tl">
                    <a:srgbClr val="000000">
                      <a:alpha val="43137"/>
                    </a:srgbClr>
                  </a:outerShdw>
                </a:effectLst>
              </a:rPr>
              <a:t>QazaqGeography</a:t>
            </a:r>
            <a:r>
              <a:rPr lang="en-US" sz="1400" dirty="0">
                <a:effectLst>
                  <a:outerShdw blurRad="38100" dist="38100" dir="2700000" algn="tl">
                    <a:srgbClr val="000000">
                      <a:alpha val="43137"/>
                    </a:srgbClr>
                  </a:outerShdw>
                </a:effectLst>
              </a:rPr>
              <a:t>" the institute of the environmental ombudsman, consolidating the environmental community, raising urgent environmental problems and proposing their solutions.</a:t>
            </a:r>
            <a:endParaRPr lang="ru-RU" sz="1400" dirty="0">
              <a:effectLst>
                <a:outerShdw blurRad="38100" dist="38100" dir="2700000" algn="tl">
                  <a:srgbClr val="000000">
                    <a:alpha val="43137"/>
                  </a:srgbClr>
                </a:outerShdw>
              </a:effectLst>
            </a:endParaRPr>
          </a:p>
        </p:txBody>
      </p:sp>
      <p:sp>
        <p:nvSpPr>
          <p:cNvPr id="11" name="Прямоугольник 10">
            <a:extLst>
              <a:ext uri="{FF2B5EF4-FFF2-40B4-BE49-F238E27FC236}">
                <a16:creationId xmlns="" xmlns:a16="http://schemas.microsoft.com/office/drawing/2014/main" id="{76FA5C8E-AADE-4F56-AD4B-E9442179C668}"/>
              </a:ext>
            </a:extLst>
          </p:cNvPr>
          <p:cNvSpPr/>
          <p:nvPr/>
        </p:nvSpPr>
        <p:spPr>
          <a:xfrm>
            <a:off x="1509201" y="5040172"/>
            <a:ext cx="10154377" cy="1169551"/>
          </a:xfrm>
          <a:prstGeom prst="rect">
            <a:avLst/>
          </a:prstGeom>
        </p:spPr>
        <p:txBody>
          <a:bodyPr wrap="square">
            <a:spAutoFit/>
          </a:bodyPr>
          <a:lstStyle/>
          <a:p>
            <a:pPr algn="just"/>
            <a:r>
              <a:rPr lang="en-US" sz="1400" b="1" dirty="0">
                <a:solidFill>
                  <a:srgbClr val="B71E42"/>
                </a:solidFill>
                <a:effectLst>
                  <a:outerShdw blurRad="38100" dist="38100" dir="2700000" algn="tl">
                    <a:srgbClr val="000000">
                      <a:alpha val="43137"/>
                    </a:srgbClr>
                  </a:outerShdw>
                </a:effectLst>
              </a:rPr>
              <a:t>7.</a:t>
            </a:r>
            <a:r>
              <a:rPr lang="en-US" sz="1400" dirty="0"/>
              <a:t> </a:t>
            </a:r>
            <a:r>
              <a:rPr lang="en-US" sz="1400" b="1" dirty="0">
                <a:solidFill>
                  <a:srgbClr val="B71E42"/>
                </a:solidFill>
                <a:effectLst>
                  <a:outerShdw blurRad="38100" dist="38100" dir="2700000" algn="tl">
                    <a:srgbClr val="000000">
                      <a:alpha val="43137"/>
                    </a:srgbClr>
                  </a:outerShdw>
                </a:effectLst>
              </a:rPr>
              <a:t>On January 2, 2021</a:t>
            </a:r>
            <a:r>
              <a:rPr lang="en-US" sz="1400" dirty="0">
                <a:effectLst>
                  <a:outerShdw blurRad="38100" dist="38100" dir="2700000" algn="tl">
                    <a:srgbClr val="000000">
                      <a:alpha val="43137"/>
                    </a:srgbClr>
                  </a:outerShdw>
                </a:effectLst>
              </a:rPr>
              <a:t>, the Head of State signed a </a:t>
            </a:r>
            <a:r>
              <a:rPr lang="en-US" sz="1400" b="1" dirty="0">
                <a:solidFill>
                  <a:srgbClr val="B71E42"/>
                </a:solidFill>
                <a:effectLst>
                  <a:outerShdw blurRad="38100" dist="38100" dir="2700000" algn="tl">
                    <a:srgbClr val="000000">
                      <a:alpha val="43137"/>
                    </a:srgbClr>
                  </a:outerShdw>
                </a:effectLst>
              </a:rPr>
              <a:t>new Environmental Code</a:t>
            </a:r>
            <a:r>
              <a:rPr lang="en-US" sz="1400" dirty="0">
                <a:effectLst>
                  <a:outerShdw blurRad="38100" dist="38100" dir="2700000" algn="tl">
                    <a:srgbClr val="000000">
                      <a:alpha val="43137"/>
                    </a:srgbClr>
                  </a:outerShdw>
                </a:effectLst>
              </a:rPr>
              <a:t> of the Republic of Kazakhstan. The work on the Code has been going on for several years, which resulted in the consolidation in the document of a package of strategic norms based on the best foreign experience. The new Environmental Code increases the liability of industrial enterprises for environmental pollution, and provides for the introduction of a waste management hierarchy and the construction of energy waste disposal plants.</a:t>
            </a:r>
            <a:endParaRPr lang="ru-RU" sz="1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98004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3C8AD4D-BE13-4AC5-AA9C-C220F8B63BD8}"/>
              </a:ext>
            </a:extLst>
          </p:cNvPr>
          <p:cNvSpPr>
            <a:spLocks noGrp="1"/>
          </p:cNvSpPr>
          <p:nvPr>
            <p:ph type="title"/>
          </p:nvPr>
        </p:nvSpPr>
        <p:spPr>
          <a:xfrm>
            <a:off x="1645920" y="483626"/>
            <a:ext cx="10546080" cy="976337"/>
          </a:xfrm>
          <a:solidFill>
            <a:schemeClr val="accent4">
              <a:lumMod val="20000"/>
              <a:lumOff val="80000"/>
            </a:schemeClr>
          </a:solidFill>
        </p:spPr>
        <p:txBody>
          <a:bodyPr>
            <a:noAutofit/>
          </a:bodyPr>
          <a:lstStyle/>
          <a:p>
            <a:r>
              <a:rPr lang="en-US" sz="2800" b="1"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ea typeface="+mn-ea"/>
                <a:cs typeface="+mn-cs"/>
              </a:rPr>
              <a:t>4. Concept of Environmental Safety of the Republic of Kazakhstan for 2004-2015 </a:t>
            </a:r>
            <a:endParaRPr lang="ru-RU" sz="2800" b="1"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ea typeface="+mn-ea"/>
              <a:cs typeface="+mn-cs"/>
            </a:endParaRPr>
          </a:p>
        </p:txBody>
      </p:sp>
      <p:sp>
        <p:nvSpPr>
          <p:cNvPr id="7" name="TextBox 6">
            <a:extLst>
              <a:ext uri="{FF2B5EF4-FFF2-40B4-BE49-F238E27FC236}">
                <a16:creationId xmlns="" xmlns:a16="http://schemas.microsoft.com/office/drawing/2014/main" id="{4D83D25E-491D-416D-B785-908545C1AB21}"/>
              </a:ext>
            </a:extLst>
          </p:cNvPr>
          <p:cNvSpPr txBox="1"/>
          <p:nvPr/>
        </p:nvSpPr>
        <p:spPr>
          <a:xfrm>
            <a:off x="1564689" y="1704447"/>
            <a:ext cx="10020670" cy="1477328"/>
          </a:xfrm>
          <a:prstGeom prst="rect">
            <a:avLst/>
          </a:prstGeom>
          <a:noFill/>
        </p:spPr>
        <p:txBody>
          <a:bodyPr wrap="square">
            <a:spAutoFit/>
          </a:bodyPr>
          <a:lstStyle/>
          <a:p>
            <a:r>
              <a:rPr lang="en-US" dirty="0">
                <a:effectLst>
                  <a:outerShdw blurRad="38100" dist="38100" dir="2700000" algn="tl">
                    <a:srgbClr val="000000">
                      <a:alpha val="43137"/>
                    </a:srgbClr>
                  </a:outerShdw>
                </a:effectLst>
              </a:rPr>
              <a:t>The Concept was developed on the basis of the Constitution, laws of the Republic of Kazakhstan and other regulatory legal acts of the Republic and the previous Concept of environmental safety, taking into account the latest international legal agreements and conventions in this area, taking into account the political characteristics of our Republic and its economic potential.</a:t>
            </a:r>
            <a:endParaRPr lang="ru-RU" dirty="0">
              <a:effectLst>
                <a:outerShdw blurRad="38100" dist="38100" dir="2700000" algn="tl">
                  <a:srgbClr val="000000">
                    <a:alpha val="43137"/>
                  </a:srgbClr>
                </a:outerShdw>
              </a:effectLst>
            </a:endParaRPr>
          </a:p>
        </p:txBody>
      </p:sp>
      <p:sp>
        <p:nvSpPr>
          <p:cNvPr id="9" name="TextBox 8">
            <a:extLst>
              <a:ext uri="{FF2B5EF4-FFF2-40B4-BE49-F238E27FC236}">
                <a16:creationId xmlns="" xmlns:a16="http://schemas.microsoft.com/office/drawing/2014/main" id="{1099F3B9-0B50-4BED-B8F4-9C84FABC68B7}"/>
              </a:ext>
            </a:extLst>
          </p:cNvPr>
          <p:cNvSpPr txBox="1"/>
          <p:nvPr/>
        </p:nvSpPr>
        <p:spPr>
          <a:xfrm>
            <a:off x="1981939" y="3426259"/>
            <a:ext cx="5031421" cy="2585323"/>
          </a:xfrm>
          <a:prstGeom prst="rect">
            <a:avLst/>
          </a:prstGeom>
          <a:noFill/>
        </p:spPr>
        <p:txBody>
          <a:bodyPr wrap="square">
            <a:spAutoFit/>
          </a:bodyPr>
          <a:lstStyle/>
          <a:p>
            <a:pPr algn="just"/>
            <a:r>
              <a:rPr lang="en-US" dirty="0">
                <a:effectLst>
                  <a:outerShdw blurRad="38100" dist="38100" dir="2700000" algn="tl">
                    <a:srgbClr val="000000">
                      <a:alpha val="43137"/>
                    </a:srgbClr>
                  </a:outerShdw>
                </a:effectLst>
              </a:rPr>
              <a:t>The main </a:t>
            </a:r>
            <a:r>
              <a:rPr lang="en-US" b="1" dirty="0">
                <a:solidFill>
                  <a:srgbClr val="FF0000"/>
                </a:solidFill>
                <a:effectLst>
                  <a:outerShdw blurRad="38100" dist="38100" dir="2700000" algn="tl">
                    <a:srgbClr val="000000">
                      <a:alpha val="43137"/>
                    </a:srgbClr>
                  </a:outerShdw>
                </a:effectLst>
              </a:rPr>
              <a:t>strategic directions </a:t>
            </a:r>
            <a:r>
              <a:rPr lang="en-US" dirty="0">
                <a:effectLst>
                  <a:outerShdw blurRad="38100" dist="38100" dir="2700000" algn="tl">
                    <a:srgbClr val="000000">
                      <a:alpha val="43137"/>
                    </a:srgbClr>
                  </a:outerShdw>
                </a:effectLst>
              </a:rPr>
              <a:t>for the implementation of this Concept is:</a:t>
            </a:r>
          </a:p>
          <a:p>
            <a:pPr marL="285750" indent="-285750" algn="just">
              <a:buFont typeface="Wingdings" panose="05000000000000000000" pitchFamily="2" charset="2"/>
              <a:buChar char="ü"/>
            </a:pPr>
            <a:r>
              <a:rPr lang="en-US" dirty="0">
                <a:effectLst>
                  <a:outerShdw blurRad="38100" dist="38100" dir="2700000" algn="tl">
                    <a:srgbClr val="000000">
                      <a:alpha val="43137"/>
                    </a:srgbClr>
                  </a:outerShdw>
                </a:effectLst>
              </a:rPr>
              <a:t> to ensure </a:t>
            </a:r>
            <a:r>
              <a:rPr lang="en-US" i="1" dirty="0">
                <a:solidFill>
                  <a:srgbClr val="FF0000"/>
                </a:solidFill>
                <a:effectLst>
                  <a:outerShdw blurRad="38100" dist="38100" dir="2700000" algn="tl">
                    <a:srgbClr val="000000">
                      <a:alpha val="43137"/>
                    </a:srgbClr>
                  </a:outerShdw>
                </a:effectLst>
              </a:rPr>
              <a:t>sustainable socio-economic and human development </a:t>
            </a:r>
            <a:r>
              <a:rPr lang="en-US" dirty="0">
                <a:effectLst>
                  <a:outerShdw blurRad="38100" dist="38100" dir="2700000" algn="tl">
                    <a:srgbClr val="000000">
                      <a:alpha val="43137"/>
                    </a:srgbClr>
                  </a:outerShdw>
                </a:effectLst>
              </a:rPr>
              <a:t>of the Republic through the creation and implementation of resource-saving environmentally friendly technologies, modernization and improvement of existing production processes.</a:t>
            </a:r>
            <a:endParaRPr lang="ru-RU" dirty="0">
              <a:effectLst>
                <a:outerShdw blurRad="38100" dist="38100" dir="2700000" algn="tl">
                  <a:srgbClr val="000000">
                    <a:alpha val="43137"/>
                  </a:srgbClr>
                </a:outerShdw>
              </a:effectLst>
            </a:endParaRPr>
          </a:p>
        </p:txBody>
      </p:sp>
      <p:pic>
        <p:nvPicPr>
          <p:cNvPr id="3078" name="Picture 6" descr="The Words Strategy, Mission, Planning, Direction And Vision On Colorful  Road Signs Pointing Toward A Way Forward For Success And Achieving Goals  Stock Photo, Picture And Royalty Free Image. Image 19214198.">
            <a:extLst>
              <a:ext uri="{FF2B5EF4-FFF2-40B4-BE49-F238E27FC236}">
                <a16:creationId xmlns="" xmlns:a16="http://schemas.microsoft.com/office/drawing/2014/main" id="{51B821DB-DF1D-4F2C-A4A6-6A2C104890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30610" y="3023559"/>
            <a:ext cx="3817399" cy="38344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3713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10">
            <a:extLst>
              <a:ext uri="{FF2B5EF4-FFF2-40B4-BE49-F238E27FC236}">
                <a16:creationId xmlns="" xmlns:a16="http://schemas.microsoft.com/office/drawing/2014/main" id="{83030214-227F-42DB-9282-BBA6AF8D94A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654295"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11">
            <a:extLst>
              <a:ext uri="{FF2B5EF4-FFF2-40B4-BE49-F238E27FC236}">
                <a16:creationId xmlns="" xmlns:a16="http://schemas.microsoft.com/office/drawing/2014/main" id="{0D7A9289-BAD1-4A78-979F-A655C886DBF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159" y="1149203"/>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8" name="Заголовок 5">
            <a:extLst>
              <a:ext uri="{FF2B5EF4-FFF2-40B4-BE49-F238E27FC236}">
                <a16:creationId xmlns="" xmlns:a16="http://schemas.microsoft.com/office/drawing/2014/main" id="{87CDC3EF-B02C-47D4-A59F-3C4D60F64206}"/>
              </a:ext>
            </a:extLst>
          </p:cNvPr>
          <p:cNvSpPr txBox="1">
            <a:spLocks/>
          </p:cNvSpPr>
          <p:nvPr/>
        </p:nvSpPr>
        <p:spPr>
          <a:xfrm>
            <a:off x="1098035" y="826439"/>
            <a:ext cx="3098044" cy="1713808"/>
          </a:xfrm>
          <a:prstGeom prst="rect">
            <a:avLst/>
          </a:prstGeom>
        </p:spPr>
        <p:txBody>
          <a:bodyPr vert="horz" lIns="91440" tIns="45720" rIns="91440" bIns="45720" rtlCol="0" anchor="t">
            <a:normAutofit fontScale="925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600" b="1" dirty="0">
                <a:solidFill>
                  <a:schemeClr val="accent1">
                    <a:lumMod val="75000"/>
                  </a:schemeClr>
                </a:solidFill>
                <a:latin typeface="Arial Black" panose="020B0A04020102020204" pitchFamily="34" charset="0"/>
              </a:rPr>
              <a:t>4.1.</a:t>
            </a:r>
            <a:r>
              <a:rPr lang="en-US" b="1" dirty="0">
                <a:solidFill>
                  <a:schemeClr val="accent1">
                    <a:lumMod val="75000"/>
                  </a:schemeClr>
                </a:solidFill>
                <a:latin typeface="Arial Black" panose="020B0A04020102020204" pitchFamily="34" charset="0"/>
              </a:rPr>
              <a:t> Strategic goals and objectives</a:t>
            </a:r>
            <a:r>
              <a:rPr lang="ru-RU" b="1" dirty="0">
                <a:solidFill>
                  <a:schemeClr val="accent1">
                    <a:lumMod val="75000"/>
                  </a:schemeClr>
                </a:solidFill>
                <a:latin typeface="Arial Black" panose="020B0A04020102020204" pitchFamily="34" charset="0"/>
              </a:rPr>
              <a:t>:</a:t>
            </a:r>
            <a:r>
              <a:rPr lang="en-US" b="1" dirty="0">
                <a:solidFill>
                  <a:schemeClr val="accent1">
                    <a:lumMod val="75000"/>
                  </a:schemeClr>
                </a:solidFill>
                <a:latin typeface="Arial Black" panose="020B0A04020102020204" pitchFamily="34" charset="0"/>
              </a:rPr>
              <a:t> </a:t>
            </a:r>
            <a:endParaRPr lang="ru-RU" b="1" dirty="0">
              <a:solidFill>
                <a:schemeClr val="accent1">
                  <a:lumMod val="75000"/>
                </a:schemeClr>
              </a:solidFill>
              <a:latin typeface="Arial Black" panose="020B0A04020102020204" pitchFamily="34" charset="0"/>
            </a:endParaRPr>
          </a:p>
        </p:txBody>
      </p:sp>
      <p:sp>
        <p:nvSpPr>
          <p:cNvPr id="9" name="Объект 2">
            <a:extLst>
              <a:ext uri="{FF2B5EF4-FFF2-40B4-BE49-F238E27FC236}">
                <a16:creationId xmlns="" xmlns:a16="http://schemas.microsoft.com/office/drawing/2014/main" id="{E70F8331-EF5F-48A0-BB4D-06959FDC3ED4}"/>
              </a:ext>
            </a:extLst>
          </p:cNvPr>
          <p:cNvSpPr txBox="1">
            <a:spLocks/>
          </p:cNvSpPr>
          <p:nvPr/>
        </p:nvSpPr>
        <p:spPr>
          <a:xfrm>
            <a:off x="4545879" y="1264613"/>
            <a:ext cx="7172646" cy="4168521"/>
          </a:xfrm>
          <a:prstGeom prst="rect">
            <a:avLst/>
          </a:prstGeom>
        </p:spPr>
        <p:txBody>
          <a:bodyPr vert="horz" lIns="91440" tIns="45720" rIns="91440" bIns="45720" rtlCol="0">
            <a:normAutofit fontScale="77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lvl="1" algn="just">
              <a:lnSpc>
                <a:spcPct val="90000"/>
              </a:lnSpc>
              <a:buFont typeface="Wingdings" panose="05000000000000000000" pitchFamily="2" charset="2"/>
              <a:buChar char="q"/>
            </a:pPr>
            <a:r>
              <a:rPr lang="en-US" sz="2100" dirty="0">
                <a:solidFill>
                  <a:schemeClr val="tx1"/>
                </a:solidFill>
                <a:effectLst>
                  <a:outerShdw blurRad="38100" dist="38100" dir="2700000" algn="tl">
                    <a:srgbClr val="000000">
                      <a:alpha val="43137"/>
                    </a:srgbClr>
                  </a:outerShdw>
                </a:effectLst>
              </a:rPr>
              <a:t>introduction of a unified system for monitoring the state of the environment;</a:t>
            </a:r>
          </a:p>
          <a:p>
            <a:pPr lvl="1" algn="just">
              <a:lnSpc>
                <a:spcPct val="90000"/>
              </a:lnSpc>
              <a:buFont typeface="Wingdings" panose="05000000000000000000" pitchFamily="2" charset="2"/>
              <a:buChar char="q"/>
            </a:pPr>
            <a:r>
              <a:rPr lang="en-US" sz="2100" dirty="0">
                <a:solidFill>
                  <a:schemeClr val="tx1"/>
                </a:solidFill>
                <a:effectLst>
                  <a:outerShdw blurRad="38100" dist="38100" dir="2700000" algn="tl">
                    <a:srgbClr val="000000">
                      <a:alpha val="43137"/>
                    </a:srgbClr>
                  </a:outerShdw>
                </a:effectLst>
              </a:rPr>
              <a:t>assessment of quality of the of the natural environment, ecological zoning and special mapping of the territory of the Republic of Kazakhstan;</a:t>
            </a:r>
          </a:p>
          <a:p>
            <a:pPr lvl="1" algn="just">
              <a:lnSpc>
                <a:spcPct val="90000"/>
              </a:lnSpc>
              <a:buFont typeface="Wingdings" panose="05000000000000000000" pitchFamily="2" charset="2"/>
              <a:buChar char="q"/>
            </a:pPr>
            <a:r>
              <a:rPr lang="en-US" sz="2100" dirty="0">
                <a:solidFill>
                  <a:schemeClr val="tx1"/>
                </a:solidFill>
                <a:effectLst>
                  <a:outerShdw blurRad="38100" dist="38100" dir="2700000" algn="tl">
                    <a:srgbClr val="000000">
                      <a:alpha val="43137"/>
                    </a:srgbClr>
                  </a:outerShdw>
                </a:effectLst>
              </a:rPr>
              <a:t>creation of a system of environmental legislation regulating environmental protection and state management of natural resources;</a:t>
            </a:r>
          </a:p>
          <a:p>
            <a:pPr lvl="1" algn="just">
              <a:lnSpc>
                <a:spcPct val="90000"/>
              </a:lnSpc>
              <a:buFont typeface="Wingdings" panose="05000000000000000000" pitchFamily="2" charset="2"/>
              <a:buChar char="q"/>
            </a:pPr>
            <a:r>
              <a:rPr lang="en-US" sz="2100" dirty="0">
                <a:solidFill>
                  <a:schemeClr val="tx1"/>
                </a:solidFill>
                <a:effectLst>
                  <a:outerShdw blurRad="38100" dist="38100" dir="2700000" algn="tl">
                    <a:srgbClr val="000000">
                      <a:alpha val="43137"/>
                    </a:srgbClr>
                  </a:outerShdw>
                </a:effectLst>
              </a:rPr>
              <a:t>implementation of the system of environmental control and regulation;</a:t>
            </a:r>
          </a:p>
          <a:p>
            <a:pPr lvl="1" algn="just">
              <a:lnSpc>
                <a:spcPct val="90000"/>
              </a:lnSpc>
              <a:buFont typeface="Wingdings" panose="05000000000000000000" pitchFamily="2" charset="2"/>
              <a:buChar char="q"/>
            </a:pPr>
            <a:r>
              <a:rPr lang="en-US" sz="2100" dirty="0">
                <a:solidFill>
                  <a:schemeClr val="tx1"/>
                </a:solidFill>
                <a:effectLst>
                  <a:outerShdw blurRad="38100" dist="38100" dir="2700000" algn="tl">
                    <a:srgbClr val="000000">
                      <a:alpha val="43137"/>
                    </a:srgbClr>
                  </a:outerShdw>
                </a:effectLst>
              </a:rPr>
              <a:t>planning of nature management, development of environmental programs, schemes for environmental protection and sustainable use of natural resources;</a:t>
            </a:r>
          </a:p>
          <a:p>
            <a:pPr lvl="1" algn="just">
              <a:lnSpc>
                <a:spcPct val="90000"/>
              </a:lnSpc>
              <a:buFont typeface="Wingdings" panose="05000000000000000000" pitchFamily="2" charset="2"/>
              <a:buChar char="q"/>
            </a:pPr>
            <a:r>
              <a:rPr lang="en-US" sz="2100" dirty="0">
                <a:solidFill>
                  <a:schemeClr val="tx1"/>
                </a:solidFill>
                <a:effectLst>
                  <a:outerShdw blurRad="38100" dist="38100" dir="2700000" algn="tl">
                    <a:srgbClr val="000000">
                      <a:alpha val="43137"/>
                    </a:srgbClr>
                  </a:outerShdw>
                </a:effectLst>
              </a:rPr>
              <a:t>development of the system of environmental education and upbringing;</a:t>
            </a:r>
          </a:p>
          <a:p>
            <a:pPr lvl="1" algn="just">
              <a:lnSpc>
                <a:spcPct val="90000"/>
              </a:lnSpc>
              <a:buFont typeface="Wingdings" panose="05000000000000000000" pitchFamily="2" charset="2"/>
              <a:buChar char="q"/>
            </a:pPr>
            <a:r>
              <a:rPr lang="en-US" sz="2100" dirty="0">
                <a:solidFill>
                  <a:schemeClr val="tx1"/>
                </a:solidFill>
                <a:effectLst>
                  <a:outerShdw blurRad="38100" dist="38100" dir="2700000" algn="tl">
                    <a:srgbClr val="000000">
                      <a:alpha val="43137"/>
                    </a:srgbClr>
                  </a:outerShdw>
                </a:effectLst>
              </a:rPr>
              <a:t>development of programs of international cooperation on the problems of environmental protection, nature management and protection from natural disasters.</a:t>
            </a:r>
            <a:endParaRPr lang="kk-KZ" sz="2100" dirty="0">
              <a:solidFill>
                <a:schemeClr val="tx1"/>
              </a:solidFill>
              <a:effectLst>
                <a:outerShdw blurRad="38100" dist="38100" dir="2700000" algn="tl">
                  <a:srgbClr val="000000">
                    <a:alpha val="43137"/>
                  </a:srgbClr>
                </a:outerShdw>
              </a:effectLst>
            </a:endParaRPr>
          </a:p>
        </p:txBody>
      </p:sp>
      <p:sp>
        <p:nvSpPr>
          <p:cNvPr id="10" name="TextBox 9">
            <a:extLst>
              <a:ext uri="{FF2B5EF4-FFF2-40B4-BE49-F238E27FC236}">
                <a16:creationId xmlns="" xmlns:a16="http://schemas.microsoft.com/office/drawing/2014/main" id="{EBCCAFC9-5082-4ECE-BF27-17061C504217}"/>
              </a:ext>
            </a:extLst>
          </p:cNvPr>
          <p:cNvSpPr txBox="1"/>
          <p:nvPr/>
        </p:nvSpPr>
        <p:spPr>
          <a:xfrm>
            <a:off x="4802819" y="205907"/>
            <a:ext cx="6915706" cy="830997"/>
          </a:xfrm>
          <a:prstGeom prst="rect">
            <a:avLst/>
          </a:prstGeom>
          <a:noFill/>
        </p:spPr>
        <p:txBody>
          <a:bodyPr wrap="square">
            <a:spAutoFit/>
          </a:bodyPr>
          <a:lstStyle/>
          <a:p>
            <a:pPr algn="just"/>
            <a:r>
              <a:rPr lang="en-US" sz="1600" dirty="0">
                <a:effectLst>
                  <a:outerShdw blurRad="38100" dist="38100" dir="2700000" algn="tl">
                    <a:srgbClr val="000000">
                      <a:alpha val="43137"/>
                    </a:srgbClr>
                  </a:outerShdw>
                </a:effectLst>
              </a:rPr>
              <a:t>The </a:t>
            </a:r>
            <a:r>
              <a:rPr lang="en-US" sz="1600" dirty="0">
                <a:solidFill>
                  <a:srgbClr val="B71E42"/>
                </a:solidFill>
                <a:effectLst>
                  <a:outerShdw blurRad="38100" dist="38100" dir="2700000" algn="tl">
                    <a:srgbClr val="000000">
                      <a:alpha val="43137"/>
                    </a:srgbClr>
                  </a:outerShdw>
                </a:effectLst>
              </a:rPr>
              <a:t>main goal </a:t>
            </a:r>
            <a:r>
              <a:rPr lang="en-US" sz="1600" dirty="0">
                <a:effectLst>
                  <a:outerShdw blurRad="38100" dist="38100" dir="2700000" algn="tl">
                    <a:srgbClr val="000000">
                      <a:alpha val="43137"/>
                    </a:srgbClr>
                  </a:outerShdw>
                </a:effectLst>
              </a:rPr>
              <a:t>of the program was to reduce the level of environmental pollution and develop a set of measures to stabilize it, including: </a:t>
            </a:r>
            <a:endParaRPr lang="ru-RU" sz="1600" dirty="0">
              <a:effectLst>
                <a:outerShdw blurRad="38100" dist="38100" dir="2700000" algn="tl">
                  <a:srgbClr val="000000">
                    <a:alpha val="43137"/>
                  </a:srgbClr>
                </a:outerShdw>
              </a:effectLst>
            </a:endParaRPr>
          </a:p>
        </p:txBody>
      </p:sp>
      <p:sp>
        <p:nvSpPr>
          <p:cNvPr id="15" name="TextBox 14">
            <a:extLst>
              <a:ext uri="{FF2B5EF4-FFF2-40B4-BE49-F238E27FC236}">
                <a16:creationId xmlns="" xmlns:a16="http://schemas.microsoft.com/office/drawing/2014/main" id="{539E0894-FA17-46A8-88CC-64B51574BC75}"/>
              </a:ext>
            </a:extLst>
          </p:cNvPr>
          <p:cNvSpPr txBox="1"/>
          <p:nvPr/>
        </p:nvSpPr>
        <p:spPr>
          <a:xfrm>
            <a:off x="4479895" y="5495733"/>
            <a:ext cx="7561554" cy="757130"/>
          </a:xfrm>
          <a:prstGeom prst="rect">
            <a:avLst/>
          </a:prstGeom>
          <a:noFill/>
        </p:spPr>
        <p:txBody>
          <a:bodyPr wrap="square">
            <a:spAutoFit/>
          </a:bodyPr>
          <a:lstStyle/>
          <a:p>
            <a:pPr marL="457200" lvl="1" indent="0" algn="just">
              <a:lnSpc>
                <a:spcPct val="90000"/>
              </a:lnSpc>
              <a:buNone/>
            </a:pPr>
            <a:r>
              <a:rPr lang="en-US" sz="1600" dirty="0">
                <a:solidFill>
                  <a:srgbClr val="B71E42"/>
                </a:solidFill>
                <a:effectLst>
                  <a:outerShdw blurRad="38100" dist="38100" dir="2700000" algn="tl">
                    <a:srgbClr val="000000">
                      <a:alpha val="43137"/>
                    </a:srgbClr>
                  </a:outerShdw>
                </a:effectLst>
              </a:rPr>
              <a:t>The Concept was focused on a set of measures to create effective mechanisms and measures to slow down the rate of degradation of natural systems and stabilize the ecological situation.</a:t>
            </a:r>
          </a:p>
        </p:txBody>
      </p:sp>
    </p:spTree>
    <p:extLst>
      <p:ext uri="{BB962C8B-B14F-4D97-AF65-F5344CB8AC3E}">
        <p14:creationId xmlns:p14="http://schemas.microsoft.com/office/powerpoint/2010/main" val="2094298288"/>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D2BAE40F-4B14-4E0B-9265-745AD5E2D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0ECC70E-6674-4337-B48B-AF4F8832F1E5}">
  <ds:schemaRefs>
    <ds:schemaRef ds:uri="http://schemas.microsoft.com/sharepoint/v3/contenttype/forms"/>
  </ds:schemaRefs>
</ds:datastoreItem>
</file>

<file path=customXml/itemProps3.xml><?xml version="1.0" encoding="utf-8"?>
<ds:datastoreItem xmlns:ds="http://schemas.openxmlformats.org/officeDocument/2006/customXml" ds:itemID="{816B76F2-1AE1-4A2A-A5B3-D462CC5E81F8}">
  <ds:schemaRefs>
    <ds:schemaRef ds:uri="fb0879af-3eba-417a-a55a-ffe6dcd6ca77"/>
    <ds:schemaRef ds:uri="http://purl.org/dc/dcmitype/"/>
    <ds:schemaRef ds:uri="http://schemas.microsoft.com/sharepoint/v3"/>
    <ds:schemaRef ds:uri="http://purl.org/dc/elements/1.1/"/>
    <ds:schemaRef ds:uri="http://schemas.microsoft.com/office/2006/metadata/properties"/>
    <ds:schemaRef ds:uri="http://schemas.openxmlformats.org/package/2006/metadata/core-properties"/>
    <ds:schemaRef ds:uri="http://schemas.microsoft.com/office/2006/documentManagement/types"/>
    <ds:schemaRef ds:uri="http://schemas.microsoft.com/office/infopath/2007/PartnerControls"/>
    <ds:schemaRef ds:uri="http://purl.org/dc/terms/"/>
    <ds:schemaRef ds:uri="6dc4bcd6-49db-4c07-9060-8acfc67cef9f"/>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1987</Words>
  <Application>Microsoft Office PowerPoint</Application>
  <PresentationFormat>Широкоэкранный</PresentationFormat>
  <Paragraphs>95</Paragraphs>
  <Slides>12</Slides>
  <Notes>2</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12</vt:i4>
      </vt:variant>
    </vt:vector>
  </HeadingPairs>
  <TitlesOfParts>
    <vt:vector size="21" baseType="lpstr">
      <vt:lpstr>Arial</vt:lpstr>
      <vt:lpstr>Arial Black</vt:lpstr>
      <vt:lpstr>Book Antiqua</vt:lpstr>
      <vt:lpstr>Calibri</vt:lpstr>
      <vt:lpstr>Century Gothic</vt:lpstr>
      <vt:lpstr>Comic Sans MS</vt:lpstr>
      <vt:lpstr>Wingdings</vt:lpstr>
      <vt:lpstr>Wingdings 3</vt:lpstr>
      <vt:lpstr>Легкий дым</vt:lpstr>
      <vt:lpstr>Concept of Environmental Safety of Kazakhstan</vt:lpstr>
      <vt:lpstr>CONTENT</vt:lpstr>
      <vt:lpstr>Презентация PowerPoint</vt:lpstr>
      <vt:lpstr>Презентация PowerPoint</vt:lpstr>
      <vt:lpstr>3. HISTORICAL ASPECT</vt:lpstr>
      <vt:lpstr>3. HISTORICAL ASPECT</vt:lpstr>
      <vt:lpstr>3. HISTORICAL ASPECT</vt:lpstr>
      <vt:lpstr>4. Concept of Environmental Safety of the Republic of Kazakhstan for 2004-2015 </vt:lpstr>
      <vt:lpstr>Презентация PowerPoint</vt:lpstr>
      <vt:lpstr>Презентация PowerPoint</vt:lpstr>
      <vt:lpstr>Презентация PowerPoint</vt:lpstr>
      <vt:lpstr>SOURCES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2020-11-28T07:16:18Z</dcterms:created>
  <dcterms:modified xsi:type="dcterms:W3CDTF">2022-07-02T15:57:03Z</dcterms:modified>
</cp:coreProperties>
</file>